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4" r:id="rId5"/>
    <p:sldId id="265" r:id="rId6"/>
    <p:sldId id="266" r:id="rId7"/>
    <p:sldId id="258" r:id="rId8"/>
    <p:sldId id="262" r:id="rId9"/>
    <p:sldId id="267" r:id="rId10"/>
    <p:sldId id="263" r:id="rId11"/>
    <p:sldId id="269" r:id="rId12"/>
    <p:sldId id="270" r:id="rId13"/>
    <p:sldId id="268" r:id="rId14"/>
    <p:sldId id="272" r:id="rId15"/>
    <p:sldId id="271" r:id="rId16"/>
    <p:sldId id="273" r:id="rId17"/>
    <p:sldId id="27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66"/>
    <a:srgbClr val="660066"/>
    <a:srgbClr val="660033"/>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4660"/>
  </p:normalViewPr>
  <p:slideViewPr>
    <p:cSldViewPr>
      <p:cViewPr>
        <p:scale>
          <a:sx n="75" d="100"/>
          <a:sy n="75"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19.06.2023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19.06.2023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19.06.2023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19.06.2023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19.06.2023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19.06.2023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dilet.zan.kz/kaz/docs/K1400000231#z35" TargetMode="Externa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hyperlink" Target="https://adilet.zan.kz/kaz/docs/K1400000231#z36"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s://adilet.zan.kz/kaz/docs/Z070000319_#z1" TargetMode="Externa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https://adilet.zan.kz/kaz/docs/Z1900000293#z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Зинеш апай\Desktop\педсоветке әдеп\0002-002-.jpg"/>
          <p:cNvPicPr>
            <a:picLocks noChangeAspect="1" noChangeArrowheads="1"/>
          </p:cNvPicPr>
          <p:nvPr/>
        </p:nvPicPr>
        <p:blipFill rotWithShape="1">
          <a:blip r:embed="rId2">
            <a:extLst>
              <a:ext uri="{28A0092B-C50C-407E-A947-70E740481C1C}">
                <a14:useLocalDpi xmlns:a14="http://schemas.microsoft.com/office/drawing/2010/main" val="0"/>
              </a:ext>
            </a:extLst>
          </a:blip>
          <a:srcRect t="13636"/>
          <a:stretch/>
        </p:blipFill>
        <p:spPr bwMode="auto">
          <a:xfrm>
            <a:off x="1132" y="0"/>
            <a:ext cx="914286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2204864"/>
            <a:ext cx="7632848" cy="1569660"/>
          </a:xfrm>
          <a:prstGeom prst="rect">
            <a:avLst/>
          </a:prstGeom>
          <a:noFill/>
        </p:spPr>
        <p:txBody>
          <a:bodyPr wrap="square" rtlCol="0">
            <a:spAutoFit/>
          </a:bodyPr>
          <a:lstStyle/>
          <a:p>
            <a:pPr algn="ctr"/>
            <a:r>
              <a:rPr lang="kk-KZ" sz="3200" b="1" dirty="0" smtClean="0">
                <a:solidFill>
                  <a:srgbClr val="660066"/>
                </a:solidFill>
                <a:latin typeface="Times New Roman" pitchFamily="18" charset="0"/>
                <a:cs typeface="Times New Roman" pitchFamily="18" charset="0"/>
              </a:rPr>
              <a:t>Педагогикалық әдеп жөніндегі кеңестің жұмысын  ұйымдастырудың үлгілік қағидалары</a:t>
            </a:r>
            <a:endParaRPr lang="ru-RU" sz="3200" b="1" dirty="0">
              <a:solidFill>
                <a:srgbClr val="660066"/>
              </a:solidFill>
              <a:latin typeface="Times New Roman" pitchFamily="18" charset="0"/>
              <a:cs typeface="Times New Roman" pitchFamily="18" charset="0"/>
            </a:endParaRPr>
          </a:p>
        </p:txBody>
      </p:sp>
    </p:spTree>
    <p:extLst>
      <p:ext uri="{BB962C8B-B14F-4D97-AF65-F5344CB8AC3E}">
        <p14:creationId xmlns:p14="http://schemas.microsoft.com/office/powerpoint/2010/main" val="1301372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Зинеш апай\Desktop\педсоветке әдеп\Business-Silhouette-Powerpoint-De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8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332656"/>
            <a:ext cx="8640960" cy="6463308"/>
          </a:xfrm>
          <a:prstGeom prst="rect">
            <a:avLst/>
          </a:prstGeom>
        </p:spPr>
        <p:txBody>
          <a:bodyPr wrap="square">
            <a:spAutoFit/>
          </a:bodyPr>
          <a:lstStyle/>
          <a:p>
            <a:r>
              <a:rPr lang="kk-KZ" b="1" dirty="0">
                <a:solidFill>
                  <a:srgbClr val="002060"/>
                </a:solidFill>
                <a:latin typeface="Times New Roman" pitchFamily="18" charset="0"/>
                <a:cs typeface="Times New Roman" pitchFamily="18" charset="0"/>
              </a:rPr>
              <a:t>8. Кеңес құрамына:</a:t>
            </a:r>
            <a:endParaRPr lang="ru-RU" b="1" dirty="0">
              <a:solidFill>
                <a:srgbClr val="002060"/>
              </a:solidFill>
              <a:latin typeface="Times New Roman" pitchFamily="18" charset="0"/>
              <a:cs typeface="Times New Roman" pitchFamily="18" charset="0"/>
            </a:endParaRPr>
          </a:p>
          <a:p>
            <a:pPr algn="just"/>
            <a:r>
              <a:rPr lang="kk-KZ" b="1" dirty="0">
                <a:solidFill>
                  <a:srgbClr val="002060"/>
                </a:solidFill>
                <a:latin typeface="Times New Roman" pitchFamily="18" charset="0"/>
                <a:cs typeface="Times New Roman" pitchFamily="18" charset="0"/>
              </a:rPr>
              <a:t>– сот әрекетке қабілетсіз немесе әрекет қабілеті шектеулі деп таныған;</a:t>
            </a:r>
            <a:endParaRPr lang="ru-RU" b="1" dirty="0">
              <a:solidFill>
                <a:srgbClr val="002060"/>
              </a:solidFill>
              <a:latin typeface="Times New Roman" pitchFamily="18" charset="0"/>
              <a:cs typeface="Times New Roman" pitchFamily="18" charset="0"/>
            </a:endParaRPr>
          </a:p>
          <a:p>
            <a:pPr algn="just"/>
            <a:r>
              <a:rPr lang="kk-KZ" b="1" dirty="0">
                <a:solidFill>
                  <a:srgbClr val="002060"/>
                </a:solidFill>
                <a:latin typeface="Times New Roman" pitchFamily="18" charset="0"/>
                <a:cs typeface="Times New Roman" pitchFamily="18" charset="0"/>
              </a:rPr>
              <a:t>– сот белгілі бір мерзім ішінде мемлекеттік лауазымдарды атқару құқығынан айырған;</a:t>
            </a:r>
            <a:endParaRPr lang="ru-RU" b="1" dirty="0">
              <a:solidFill>
                <a:srgbClr val="002060"/>
              </a:solidFill>
              <a:latin typeface="Times New Roman" pitchFamily="18" charset="0"/>
              <a:cs typeface="Times New Roman" pitchFamily="18" charset="0"/>
            </a:endParaRPr>
          </a:p>
          <a:p>
            <a:pPr algn="just"/>
            <a:r>
              <a:rPr lang="kk-KZ" b="1" dirty="0">
                <a:solidFill>
                  <a:srgbClr val="002060"/>
                </a:solidFill>
                <a:latin typeface="Times New Roman" pitchFamily="18" charset="0"/>
                <a:cs typeface="Times New Roman" pitchFamily="18" charset="0"/>
              </a:rPr>
              <a:t>– мемлекеттік қызметке кір келтіретін тәртіптік теріс қылығы үшін жұмыстан босатылған;</a:t>
            </a:r>
            <a:endParaRPr lang="ru-RU" b="1" dirty="0">
              <a:solidFill>
                <a:srgbClr val="002060"/>
              </a:solidFill>
              <a:latin typeface="Times New Roman" pitchFamily="18" charset="0"/>
              <a:cs typeface="Times New Roman" pitchFamily="18" charset="0"/>
            </a:endParaRPr>
          </a:p>
          <a:p>
            <a:pPr algn="just"/>
            <a:r>
              <a:rPr lang="kk-KZ" b="1" dirty="0">
                <a:solidFill>
                  <a:srgbClr val="002060"/>
                </a:solidFill>
                <a:latin typeface="Times New Roman" pitchFamily="18" charset="0"/>
                <a:cs typeface="Times New Roman" pitchFamily="18" charset="0"/>
              </a:rPr>
              <a:t>– бұрын сотталған немесе қылмыс жасағаны үшін қылмыстық жауаптылықтан ҚР Қылмыстық-процестік кодексінің </a:t>
            </a:r>
            <a:r>
              <a:rPr lang="kk-KZ" b="1" dirty="0">
                <a:solidFill>
                  <a:srgbClr val="002060"/>
                </a:solidFill>
                <a:latin typeface="Times New Roman" pitchFamily="18" charset="0"/>
                <a:cs typeface="Times New Roman" pitchFamily="18" charset="0"/>
                <a:hlinkClick r:id="rId3"/>
              </a:rPr>
              <a:t>35-б</a:t>
            </a:r>
            <a:r>
              <a:rPr lang="kk-KZ" b="1" dirty="0">
                <a:solidFill>
                  <a:srgbClr val="002060"/>
                </a:solidFill>
                <a:latin typeface="Times New Roman" pitchFamily="18" charset="0"/>
                <a:cs typeface="Times New Roman" pitchFamily="18" charset="0"/>
              </a:rPr>
              <a:t>. бірінші бөлігі 3), 4), 9), 10) және 12) тарм. немесе </a:t>
            </a:r>
            <a:r>
              <a:rPr lang="kk-KZ" b="1" dirty="0">
                <a:solidFill>
                  <a:srgbClr val="002060"/>
                </a:solidFill>
                <a:latin typeface="Times New Roman" pitchFamily="18" charset="0"/>
                <a:cs typeface="Times New Roman" pitchFamily="18" charset="0"/>
                <a:hlinkClick r:id="rId4"/>
              </a:rPr>
              <a:t>36-б</a:t>
            </a:r>
            <a:r>
              <a:rPr lang="kk-KZ" b="1" dirty="0">
                <a:solidFill>
                  <a:srgbClr val="002060"/>
                </a:solidFill>
                <a:latin typeface="Times New Roman" pitchFamily="18" charset="0"/>
                <a:cs typeface="Times New Roman" pitchFamily="18" charset="0"/>
              </a:rPr>
              <a:t>. негізінде босатылған;</a:t>
            </a:r>
            <a:endParaRPr lang="ru-RU" b="1" dirty="0">
              <a:solidFill>
                <a:srgbClr val="002060"/>
              </a:solidFill>
              <a:latin typeface="Times New Roman" pitchFamily="18" charset="0"/>
              <a:cs typeface="Times New Roman" pitchFamily="18" charset="0"/>
            </a:endParaRPr>
          </a:p>
          <a:p>
            <a:pPr algn="just"/>
            <a:r>
              <a:rPr lang="kk-KZ" b="1" dirty="0">
                <a:solidFill>
                  <a:srgbClr val="002060"/>
                </a:solidFill>
                <a:latin typeface="Times New Roman" pitchFamily="18" charset="0"/>
                <a:cs typeface="Times New Roman" pitchFamily="18" charset="0"/>
              </a:rPr>
              <a:t>– азаматтың қатарынан үш және одан да көп сағат ішінде дәлелді себепсіз жұмыста (қызметте) болмауы негізінде жұмыстан шығарылған жағдайларды қоспағанда, құқық қорғау органдарынан, арнаулы мемлекеттік органдар мен соттардан, әскери қызметтен теріс себептер бойынша босатылған адамдар кірмейді.</a:t>
            </a:r>
            <a:endParaRPr lang="ru-RU" b="1" dirty="0">
              <a:solidFill>
                <a:srgbClr val="002060"/>
              </a:solidFill>
              <a:latin typeface="Times New Roman" pitchFamily="18" charset="0"/>
              <a:cs typeface="Times New Roman" pitchFamily="18" charset="0"/>
            </a:endParaRPr>
          </a:p>
          <a:p>
            <a:pPr algn="just"/>
            <a:r>
              <a:rPr lang="kk-KZ" b="1" dirty="0">
                <a:solidFill>
                  <a:srgbClr val="002060"/>
                </a:solidFill>
                <a:latin typeface="Times New Roman" pitchFamily="18" charset="0"/>
                <a:cs typeface="Times New Roman" pitchFamily="18" charset="0"/>
              </a:rPr>
              <a:t>9. Кеңес БҰ педагогикалық кеңесінде сайланады.</a:t>
            </a:r>
            <a:endParaRPr lang="ru-RU" b="1" dirty="0">
              <a:solidFill>
                <a:srgbClr val="002060"/>
              </a:solidFill>
              <a:latin typeface="Times New Roman" pitchFamily="18" charset="0"/>
              <a:cs typeface="Times New Roman" pitchFamily="18" charset="0"/>
            </a:endParaRPr>
          </a:p>
          <a:p>
            <a:pPr algn="just"/>
            <a:r>
              <a:rPr lang="kk-KZ" b="1" dirty="0">
                <a:solidFill>
                  <a:srgbClr val="002060"/>
                </a:solidFill>
                <a:latin typeface="Times New Roman" pitchFamily="18" charset="0"/>
                <a:cs typeface="Times New Roman" pitchFamily="18" charset="0"/>
              </a:rPr>
              <a:t>10. БҰ басшысы:</a:t>
            </a:r>
            <a:endParaRPr lang="ru-RU" b="1" dirty="0">
              <a:solidFill>
                <a:srgbClr val="002060"/>
              </a:solidFill>
              <a:latin typeface="Times New Roman" pitchFamily="18" charset="0"/>
              <a:cs typeface="Times New Roman" pitchFamily="18" charset="0"/>
            </a:endParaRPr>
          </a:p>
          <a:p>
            <a:pPr algn="just"/>
            <a:r>
              <a:rPr lang="kk-KZ" b="1" dirty="0">
                <a:solidFill>
                  <a:srgbClr val="002060"/>
                </a:solidFill>
                <a:latin typeface="Times New Roman" pitchFamily="18" charset="0"/>
                <a:cs typeface="Times New Roman" pitchFamily="18" charset="0"/>
              </a:rPr>
              <a:t>– Кеңесті қалыптастыру кезінде заңнама талаптарының сақталуын қамтамасыз етеді;</a:t>
            </a:r>
            <a:endParaRPr lang="ru-RU" b="1" dirty="0">
              <a:solidFill>
                <a:srgbClr val="002060"/>
              </a:solidFill>
              <a:latin typeface="Times New Roman" pitchFamily="18" charset="0"/>
              <a:cs typeface="Times New Roman" pitchFamily="18" charset="0"/>
            </a:endParaRPr>
          </a:p>
          <a:p>
            <a:pPr algn="just"/>
            <a:r>
              <a:rPr lang="kk-KZ" b="1" dirty="0">
                <a:solidFill>
                  <a:srgbClr val="002060"/>
                </a:solidFill>
                <a:latin typeface="Times New Roman" pitchFamily="18" charset="0"/>
                <a:cs typeface="Times New Roman" pitchFamily="18" charset="0"/>
              </a:rPr>
              <a:t>– Кеңесті уақтылы сайлау үшін қажетті рәсімдерді өткізуді қамтамасыз етеді;</a:t>
            </a:r>
            <a:endParaRPr lang="ru-RU" b="1" dirty="0">
              <a:solidFill>
                <a:srgbClr val="002060"/>
              </a:solidFill>
              <a:latin typeface="Times New Roman" pitchFamily="18" charset="0"/>
              <a:cs typeface="Times New Roman" pitchFamily="18" charset="0"/>
            </a:endParaRPr>
          </a:p>
          <a:p>
            <a:pPr algn="just"/>
            <a:r>
              <a:rPr lang="kk-KZ" b="1" dirty="0">
                <a:solidFill>
                  <a:srgbClr val="002060"/>
                </a:solidFill>
                <a:latin typeface="Times New Roman" pitchFamily="18" charset="0"/>
                <a:cs typeface="Times New Roman" pitchFamily="18" charset="0"/>
              </a:rPr>
              <a:t>– Кеңес жұмысына жағдай жасайды және жәрдем көрсетеді.</a:t>
            </a:r>
            <a:endParaRPr lang="ru-RU" b="1" dirty="0">
              <a:solidFill>
                <a:srgbClr val="002060"/>
              </a:solidFill>
              <a:latin typeface="Times New Roman" pitchFamily="18" charset="0"/>
              <a:cs typeface="Times New Roman" pitchFamily="18" charset="0"/>
            </a:endParaRPr>
          </a:p>
          <a:p>
            <a:pPr algn="just"/>
            <a:r>
              <a:rPr lang="kk-KZ" b="1" dirty="0">
                <a:solidFill>
                  <a:srgbClr val="002060"/>
                </a:solidFill>
                <a:latin typeface="Times New Roman" pitchFamily="18" charset="0"/>
                <a:cs typeface="Times New Roman" pitchFamily="18" charset="0"/>
              </a:rPr>
              <a:t> 11. Кеңес құрамы БҰ басшысының бұйрығымен бекітіледі.</a:t>
            </a:r>
            <a:endParaRPr lang="ru-RU" b="1" dirty="0">
              <a:solidFill>
                <a:srgbClr val="002060"/>
              </a:solidFill>
              <a:latin typeface="Times New Roman" pitchFamily="18" charset="0"/>
              <a:cs typeface="Times New Roman" pitchFamily="18" charset="0"/>
            </a:endParaRPr>
          </a:p>
          <a:p>
            <a:pPr algn="just"/>
            <a:r>
              <a:rPr lang="kk-KZ" b="1" dirty="0">
                <a:solidFill>
                  <a:srgbClr val="002060"/>
                </a:solidFill>
                <a:latin typeface="Times New Roman" pitchFamily="18" charset="0"/>
                <a:cs typeface="Times New Roman" pitchFamily="18" charset="0"/>
              </a:rPr>
              <a:t>12. Кеңестің төрағасы мен хатшысы бірінші отырыста Кеңес құрамынан көпшілік дауыспен сайланады.</a:t>
            </a:r>
            <a:endParaRPr lang="ru-RU"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260363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Назарбек\Desktop\педсоветке әдеп\59db5d6db42da9721160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6" y="0"/>
            <a:ext cx="886278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7504" y="116632"/>
            <a:ext cx="8784976" cy="5909310"/>
          </a:xfrm>
          <a:prstGeom prst="rect">
            <a:avLst/>
          </a:prstGeom>
        </p:spPr>
        <p:txBody>
          <a:bodyPr wrap="square">
            <a:spAutoFit/>
          </a:bodyPr>
          <a:lstStyle/>
          <a:p>
            <a:pPr algn="just"/>
            <a:r>
              <a:rPr lang="kk-KZ" b="1" dirty="0">
                <a:solidFill>
                  <a:srgbClr val="002060"/>
                </a:solidFill>
                <a:latin typeface="Times New Roman" pitchFamily="18" charset="0"/>
                <a:cs typeface="Times New Roman" pitchFamily="18" charset="0"/>
              </a:rPr>
              <a:t>13</a:t>
            </a:r>
            <a:r>
              <a:rPr lang="kk-KZ" b="1" dirty="0">
                <a:solidFill>
                  <a:srgbClr val="660033"/>
                </a:solidFill>
                <a:latin typeface="Times New Roman" pitchFamily="18" charset="0"/>
                <a:cs typeface="Times New Roman" pitchFamily="18" charset="0"/>
              </a:rPr>
              <a:t>. </a:t>
            </a:r>
            <a:r>
              <a:rPr lang="kk-KZ" b="1" dirty="0">
                <a:solidFill>
                  <a:srgbClr val="002060"/>
                </a:solidFill>
                <a:latin typeface="Times New Roman" pitchFamily="18" charset="0"/>
                <a:cs typeface="Times New Roman" pitchFamily="18" charset="0"/>
              </a:rPr>
              <a:t>Кеңес хатшысы Кеңестің дауыс беруіне және кеңес отырысына шығарылатын мәселелерді талқылауға қатыспайды.</a:t>
            </a:r>
            <a:endParaRPr lang="ru-RU" b="1" dirty="0">
              <a:solidFill>
                <a:srgbClr val="002060"/>
              </a:solidFill>
              <a:latin typeface="Times New Roman" pitchFamily="18" charset="0"/>
              <a:cs typeface="Times New Roman" pitchFamily="18" charset="0"/>
            </a:endParaRPr>
          </a:p>
          <a:p>
            <a:pPr algn="just"/>
            <a:r>
              <a:rPr lang="kk-KZ" b="1" dirty="0">
                <a:solidFill>
                  <a:srgbClr val="660033"/>
                </a:solidFill>
                <a:latin typeface="Times New Roman" pitchFamily="18" charset="0"/>
                <a:cs typeface="Times New Roman" pitchFamily="18" charset="0"/>
              </a:rPr>
              <a:t>  </a:t>
            </a:r>
            <a:r>
              <a:rPr lang="kk-KZ" b="1" dirty="0">
                <a:solidFill>
                  <a:srgbClr val="002060"/>
                </a:solidFill>
                <a:latin typeface="Times New Roman" pitchFamily="18" charset="0"/>
                <a:cs typeface="Times New Roman" pitchFamily="18" charset="0"/>
              </a:rPr>
              <a:t>Кеңес хатшысы Кеңестің іс қағаздарын жүргізуді қамтамасыз ететін тұлға болып табылады: мүшелер мен шақырылған адамдарды кеңес отырысының өткізілетін күні мен орны туралы хабардар ету, Кеңестің жұмыс жоспарының жобасын жасау, хаттама жүргізу және оны сақтау, өтініштер мен ұсыныстарды қабылдау, сондай-ақ Кеңестің атына келіп түсетін хаттарды тіркеу</a:t>
            </a:r>
            <a:r>
              <a:rPr lang="kk-KZ" b="1" dirty="0" smtClean="0">
                <a:solidFill>
                  <a:srgbClr val="002060"/>
                </a:solidFill>
                <a:latin typeface="Times New Roman" pitchFamily="18" charset="0"/>
                <a:cs typeface="Times New Roman" pitchFamily="18" charset="0"/>
              </a:rPr>
              <a:t>.</a:t>
            </a:r>
            <a:endParaRPr lang="en-US" b="1" dirty="0" smtClean="0">
              <a:solidFill>
                <a:srgbClr val="002060"/>
              </a:solidFill>
              <a:latin typeface="Times New Roman" pitchFamily="18" charset="0"/>
              <a:cs typeface="Times New Roman" pitchFamily="18" charset="0"/>
            </a:endParaRPr>
          </a:p>
          <a:p>
            <a:pPr algn="just"/>
            <a:endParaRPr lang="ru-RU" b="1" dirty="0">
              <a:solidFill>
                <a:srgbClr val="002060"/>
              </a:solidFill>
              <a:latin typeface="Times New Roman" pitchFamily="18" charset="0"/>
              <a:cs typeface="Times New Roman" pitchFamily="18" charset="0"/>
            </a:endParaRPr>
          </a:p>
          <a:p>
            <a:pPr algn="just"/>
            <a:r>
              <a:rPr lang="kk-KZ" b="1" dirty="0">
                <a:solidFill>
                  <a:srgbClr val="660033"/>
                </a:solidFill>
                <a:latin typeface="Times New Roman" pitchFamily="18" charset="0"/>
                <a:cs typeface="Times New Roman" pitchFamily="18" charset="0"/>
              </a:rPr>
              <a:t>  </a:t>
            </a:r>
            <a:r>
              <a:rPr lang="kk-KZ" b="1" dirty="0">
                <a:solidFill>
                  <a:srgbClr val="002060"/>
                </a:solidFill>
                <a:latin typeface="Times New Roman" pitchFamily="18" charset="0"/>
                <a:cs typeface="Times New Roman" pitchFamily="18" charset="0"/>
              </a:rPr>
              <a:t>Кеңес хатшысы Кеңес </a:t>
            </a:r>
            <a:r>
              <a:rPr lang="kk-KZ" b="1" dirty="0">
                <a:solidFill>
                  <a:srgbClr val="C00000"/>
                </a:solidFill>
                <a:latin typeface="Times New Roman" pitchFamily="18" charset="0"/>
                <a:cs typeface="Times New Roman" pitchFamily="18" charset="0"/>
              </a:rPr>
              <a:t>шешімдерінің</a:t>
            </a:r>
            <a:r>
              <a:rPr lang="kk-KZ" b="1" dirty="0">
                <a:solidFill>
                  <a:srgbClr val="002060"/>
                </a:solidFill>
                <a:latin typeface="Times New Roman" pitchFamily="18" charset="0"/>
                <a:cs typeface="Times New Roman" pitchFamily="18" charset="0"/>
              </a:rPr>
              <a:t> орындалу мониторингін қамтамасыз етеді және олардың </a:t>
            </a:r>
            <a:r>
              <a:rPr lang="kk-KZ" b="1" dirty="0">
                <a:solidFill>
                  <a:srgbClr val="C00000"/>
                </a:solidFill>
                <a:latin typeface="Times New Roman" pitchFamily="18" charset="0"/>
                <a:cs typeface="Times New Roman" pitchFamily="18" charset="0"/>
              </a:rPr>
              <a:t>нәтижелері туралы кеңес </a:t>
            </a:r>
            <a:r>
              <a:rPr lang="kk-KZ" b="1" dirty="0">
                <a:solidFill>
                  <a:srgbClr val="002060"/>
                </a:solidFill>
                <a:latin typeface="Times New Roman" pitchFamily="18" charset="0"/>
                <a:cs typeface="Times New Roman" pitchFamily="18" charset="0"/>
              </a:rPr>
              <a:t>мүшелеріне жеткізеді.</a:t>
            </a:r>
            <a:endParaRPr lang="ru-RU" b="1" dirty="0">
              <a:solidFill>
                <a:srgbClr val="002060"/>
              </a:solidFill>
              <a:latin typeface="Times New Roman" pitchFamily="18" charset="0"/>
              <a:cs typeface="Times New Roman" pitchFamily="18" charset="0"/>
            </a:endParaRPr>
          </a:p>
          <a:p>
            <a:pPr algn="just"/>
            <a:r>
              <a:rPr lang="kk-KZ" b="1" dirty="0">
                <a:solidFill>
                  <a:srgbClr val="002060"/>
                </a:solidFill>
                <a:latin typeface="Times New Roman" pitchFamily="18" charset="0"/>
                <a:cs typeface="Times New Roman" pitchFamily="18" charset="0"/>
              </a:rPr>
              <a:t>  </a:t>
            </a:r>
            <a:endParaRPr lang="en-US" b="1" dirty="0" smtClean="0">
              <a:solidFill>
                <a:srgbClr val="002060"/>
              </a:solidFill>
              <a:latin typeface="Times New Roman" pitchFamily="18" charset="0"/>
              <a:cs typeface="Times New Roman" pitchFamily="18" charset="0"/>
            </a:endParaRPr>
          </a:p>
          <a:p>
            <a:pPr algn="just"/>
            <a:r>
              <a:rPr lang="kk-KZ" b="1" dirty="0" smtClean="0">
                <a:solidFill>
                  <a:srgbClr val="002060"/>
                </a:solidFill>
                <a:latin typeface="Times New Roman" pitchFamily="18" charset="0"/>
                <a:cs typeface="Times New Roman" pitchFamily="18" charset="0"/>
              </a:rPr>
              <a:t>14</a:t>
            </a:r>
            <a:r>
              <a:rPr lang="kk-KZ" b="1" dirty="0">
                <a:solidFill>
                  <a:srgbClr val="002060"/>
                </a:solidFill>
                <a:latin typeface="Times New Roman" pitchFamily="18" charset="0"/>
                <a:cs typeface="Times New Roman" pitchFamily="18" charset="0"/>
              </a:rPr>
              <a:t>. Кеңес төрағасы Кеңес отырыстарын шақырады және күн тәртібін белгілейді.</a:t>
            </a:r>
            <a:endParaRPr lang="ru-RU" b="1" dirty="0">
              <a:solidFill>
                <a:srgbClr val="002060"/>
              </a:solidFill>
              <a:latin typeface="Times New Roman" pitchFamily="18" charset="0"/>
              <a:cs typeface="Times New Roman" pitchFamily="18" charset="0"/>
            </a:endParaRPr>
          </a:p>
          <a:p>
            <a:pPr algn="just"/>
            <a:r>
              <a:rPr lang="kk-KZ" b="1" dirty="0">
                <a:solidFill>
                  <a:srgbClr val="660033"/>
                </a:solidFill>
                <a:latin typeface="Times New Roman" pitchFamily="18" charset="0"/>
                <a:cs typeface="Times New Roman" pitchFamily="18" charset="0"/>
              </a:rPr>
              <a:t>  </a:t>
            </a:r>
            <a:r>
              <a:rPr lang="kk-KZ" b="1" dirty="0">
                <a:solidFill>
                  <a:srgbClr val="002060"/>
                </a:solidFill>
                <a:latin typeface="Times New Roman" pitchFamily="18" charset="0"/>
                <a:cs typeface="Times New Roman" pitchFamily="18" charset="0"/>
              </a:rPr>
              <a:t>Кеңестің мүшелері</a:t>
            </a:r>
            <a:r>
              <a:rPr lang="kk-KZ" b="1" dirty="0" smtClean="0">
                <a:solidFill>
                  <a:srgbClr val="002060"/>
                </a:solidFill>
                <a:latin typeface="Times New Roman" pitchFamily="18" charset="0"/>
                <a:cs typeface="Times New Roman" pitchFamily="18" charset="0"/>
              </a:rPr>
              <a:t>:</a:t>
            </a:r>
            <a:endParaRPr lang="en-US" b="1" dirty="0" smtClean="0">
              <a:solidFill>
                <a:srgbClr val="002060"/>
              </a:solidFill>
              <a:latin typeface="Times New Roman" pitchFamily="18" charset="0"/>
              <a:cs typeface="Times New Roman" pitchFamily="18" charset="0"/>
            </a:endParaRPr>
          </a:p>
          <a:p>
            <a:pPr algn="just"/>
            <a:endParaRPr lang="ru-RU" b="1" dirty="0">
              <a:solidFill>
                <a:srgbClr val="002060"/>
              </a:solidFill>
              <a:latin typeface="Times New Roman" pitchFamily="18" charset="0"/>
              <a:cs typeface="Times New Roman" pitchFamily="18" charset="0"/>
            </a:endParaRPr>
          </a:p>
          <a:p>
            <a:pPr algn="just"/>
            <a:r>
              <a:rPr lang="kk-KZ" b="1" dirty="0">
                <a:solidFill>
                  <a:srgbClr val="660033"/>
                </a:solidFill>
                <a:latin typeface="Times New Roman" pitchFamily="18" charset="0"/>
                <a:cs typeface="Times New Roman" pitchFamily="18" charset="0"/>
              </a:rPr>
              <a:t>– отырыстардың күн </a:t>
            </a:r>
            <a:r>
              <a:rPr lang="kk-KZ" b="1" dirty="0">
                <a:solidFill>
                  <a:srgbClr val="C00000"/>
                </a:solidFill>
                <a:latin typeface="Times New Roman" pitchFamily="18" charset="0"/>
                <a:cs typeface="Times New Roman" pitchFamily="18" charset="0"/>
              </a:rPr>
              <a:t>тәртібі бойынша </a:t>
            </a:r>
            <a:r>
              <a:rPr lang="kk-KZ" b="1" dirty="0">
                <a:solidFill>
                  <a:srgbClr val="660033"/>
                </a:solidFill>
                <a:latin typeface="Times New Roman" pitchFamily="18" charset="0"/>
                <a:cs typeface="Times New Roman" pitchFamily="18" charset="0"/>
              </a:rPr>
              <a:t>ұсыныстар енгізеді;</a:t>
            </a:r>
            <a:endParaRPr lang="ru-RU" b="1" dirty="0">
              <a:solidFill>
                <a:srgbClr val="660033"/>
              </a:solidFill>
              <a:latin typeface="Times New Roman" pitchFamily="18" charset="0"/>
              <a:cs typeface="Times New Roman" pitchFamily="18" charset="0"/>
            </a:endParaRPr>
          </a:p>
          <a:p>
            <a:pPr algn="just"/>
            <a:r>
              <a:rPr lang="kk-KZ" b="1" dirty="0">
                <a:solidFill>
                  <a:srgbClr val="660033"/>
                </a:solidFill>
                <a:latin typeface="Times New Roman" pitchFamily="18" charset="0"/>
                <a:cs typeface="Times New Roman" pitchFamily="18" charset="0"/>
              </a:rPr>
              <a:t>– Кеңес отырыстарына материалдар мен оның шешімдерінің жобаларын дайындауға қатысады;</a:t>
            </a:r>
            <a:endParaRPr lang="ru-RU" b="1" dirty="0">
              <a:solidFill>
                <a:srgbClr val="660033"/>
              </a:solidFill>
              <a:latin typeface="Times New Roman" pitchFamily="18" charset="0"/>
              <a:cs typeface="Times New Roman" pitchFamily="18" charset="0"/>
            </a:endParaRPr>
          </a:p>
          <a:p>
            <a:pPr algn="just"/>
            <a:r>
              <a:rPr lang="kk-KZ" b="1" dirty="0" smtClean="0">
                <a:solidFill>
                  <a:srgbClr val="660033"/>
                </a:solidFill>
                <a:latin typeface="Times New Roman" pitchFamily="18" charset="0"/>
                <a:cs typeface="Times New Roman" pitchFamily="18" charset="0"/>
              </a:rPr>
              <a:t>– </a:t>
            </a:r>
            <a:r>
              <a:rPr lang="kk-KZ" b="1" dirty="0">
                <a:solidFill>
                  <a:srgbClr val="660033"/>
                </a:solidFill>
                <a:latin typeface="Times New Roman" pitchFamily="18" charset="0"/>
                <a:cs typeface="Times New Roman" pitchFamily="18" charset="0"/>
              </a:rPr>
              <a:t>Кеңес қарайтын </a:t>
            </a:r>
            <a:r>
              <a:rPr lang="kk-KZ" b="1" dirty="0">
                <a:solidFill>
                  <a:srgbClr val="C00000"/>
                </a:solidFill>
                <a:latin typeface="Times New Roman" pitchFamily="18" charset="0"/>
                <a:cs typeface="Times New Roman" pitchFamily="18" charset="0"/>
              </a:rPr>
              <a:t>мәселелерді талқылауға </a:t>
            </a:r>
            <a:r>
              <a:rPr lang="kk-KZ" b="1" dirty="0">
                <a:solidFill>
                  <a:srgbClr val="660033"/>
                </a:solidFill>
                <a:latin typeface="Times New Roman" pitchFamily="18" charset="0"/>
                <a:cs typeface="Times New Roman" pitchFamily="18" charset="0"/>
              </a:rPr>
              <a:t>қатысады.</a:t>
            </a:r>
            <a:endParaRPr lang="ru-RU" b="1" dirty="0">
              <a:solidFill>
                <a:srgbClr val="660033"/>
              </a:solidFill>
              <a:latin typeface="Times New Roman" pitchFamily="18" charset="0"/>
              <a:cs typeface="Times New Roman" pitchFamily="18" charset="0"/>
            </a:endParaRPr>
          </a:p>
          <a:p>
            <a:pPr algn="just"/>
            <a:r>
              <a:rPr lang="kk-KZ" b="1" dirty="0">
                <a:solidFill>
                  <a:srgbClr val="660033"/>
                </a:solidFill>
                <a:latin typeface="Times New Roman" pitchFamily="18" charset="0"/>
                <a:cs typeface="Times New Roman" pitchFamily="18" charset="0"/>
              </a:rPr>
              <a:t>Кеңестің кезектен тыс </a:t>
            </a:r>
            <a:r>
              <a:rPr lang="kk-KZ" b="1" dirty="0">
                <a:solidFill>
                  <a:srgbClr val="C00000"/>
                </a:solidFill>
                <a:latin typeface="Times New Roman" pitchFamily="18" charset="0"/>
                <a:cs typeface="Times New Roman" pitchFamily="18" charset="0"/>
              </a:rPr>
              <a:t>отырысы төрағаның </a:t>
            </a:r>
            <a:r>
              <a:rPr lang="kk-KZ" b="1" dirty="0">
                <a:solidFill>
                  <a:srgbClr val="660033"/>
                </a:solidFill>
                <a:latin typeface="Times New Roman" pitchFamily="18" charset="0"/>
                <a:cs typeface="Times New Roman" pitchFamily="18" charset="0"/>
              </a:rPr>
              <a:t>шешімі бойынша және (немесе) білім беру ұйымы </a:t>
            </a:r>
            <a:r>
              <a:rPr lang="kk-KZ" b="1" dirty="0">
                <a:solidFill>
                  <a:srgbClr val="C00000"/>
                </a:solidFill>
                <a:latin typeface="Times New Roman" pitchFamily="18" charset="0"/>
                <a:cs typeface="Times New Roman" pitchFamily="18" charset="0"/>
              </a:rPr>
              <a:t>басшысының ұсынысы</a:t>
            </a:r>
            <a:r>
              <a:rPr lang="kk-KZ" b="1" dirty="0">
                <a:solidFill>
                  <a:srgbClr val="660033"/>
                </a:solidFill>
                <a:latin typeface="Times New Roman" pitchFamily="18" charset="0"/>
                <a:cs typeface="Times New Roman" pitchFamily="18" charset="0"/>
              </a:rPr>
              <a:t> бойынша және (немесе) Кеңес мүшелерінің жалпы санының үштен бірінен астамының бастамасы бойынша өткізілуі мүмкін.</a:t>
            </a:r>
            <a:endParaRPr lang="ru-RU" b="1" dirty="0">
              <a:solidFill>
                <a:srgbClr val="660033"/>
              </a:solidFill>
              <a:latin typeface="Times New Roman" pitchFamily="18" charset="0"/>
              <a:cs typeface="Times New Roman" pitchFamily="18" charset="0"/>
            </a:endParaRPr>
          </a:p>
        </p:txBody>
      </p:sp>
    </p:spTree>
    <p:extLst>
      <p:ext uri="{BB962C8B-B14F-4D97-AF65-F5344CB8AC3E}">
        <p14:creationId xmlns:p14="http://schemas.microsoft.com/office/powerpoint/2010/main" val="1979285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Назарбек\Desktop\педсоветке әдеп\0001-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116632"/>
            <a:ext cx="8964488" cy="5909310"/>
          </a:xfrm>
          <a:prstGeom prst="rect">
            <a:avLst/>
          </a:prstGeom>
        </p:spPr>
        <p:txBody>
          <a:bodyPr wrap="square">
            <a:spAutoFit/>
          </a:bodyPr>
          <a:lstStyle/>
          <a:p>
            <a:r>
              <a:rPr lang="kk-KZ" b="1" dirty="0">
                <a:solidFill>
                  <a:srgbClr val="000066"/>
                </a:solidFill>
                <a:latin typeface="Times New Roman" pitchFamily="18" charset="0"/>
                <a:cs typeface="Times New Roman" pitchFamily="18" charset="0"/>
              </a:rPr>
              <a:t>15. Педагогикалық әдепті сақтау туралы мәселе қаралған кезде педагогтің:</a:t>
            </a:r>
            <a:endParaRPr lang="ru-RU" b="1" dirty="0">
              <a:solidFill>
                <a:srgbClr val="000066"/>
              </a:solidFill>
              <a:latin typeface="Times New Roman" pitchFamily="18" charset="0"/>
              <a:cs typeface="Times New Roman" pitchFamily="18" charset="0"/>
            </a:endParaRPr>
          </a:p>
          <a:p>
            <a:r>
              <a:rPr lang="kk-KZ" b="1" dirty="0">
                <a:solidFill>
                  <a:srgbClr val="000066"/>
                </a:solidFill>
                <a:latin typeface="Times New Roman" pitchFamily="18" charset="0"/>
                <a:cs typeface="Times New Roman" pitchFamily="18" charset="0"/>
              </a:rPr>
              <a:t>– қаралып отырған мәселе туралы ақпаратты жазбаша түрде алуға;</a:t>
            </a:r>
            <a:endParaRPr lang="ru-RU" b="1" dirty="0">
              <a:solidFill>
                <a:srgbClr val="000066"/>
              </a:solidFill>
              <a:latin typeface="Times New Roman" pitchFamily="18" charset="0"/>
              <a:cs typeface="Times New Roman" pitchFamily="18" charset="0"/>
            </a:endParaRPr>
          </a:p>
          <a:p>
            <a:r>
              <a:rPr lang="kk-KZ" b="1" dirty="0">
                <a:solidFill>
                  <a:srgbClr val="000066"/>
                </a:solidFill>
                <a:latin typeface="Times New Roman" pitchFamily="18" charset="0"/>
                <a:cs typeface="Times New Roman" pitchFamily="18" charset="0"/>
              </a:rPr>
              <a:t>– қаралып отырған мәселе бойынша барлық материалдармен танысуға;</a:t>
            </a:r>
            <a:endParaRPr lang="ru-RU" b="1" dirty="0">
              <a:solidFill>
                <a:srgbClr val="000066"/>
              </a:solidFill>
              <a:latin typeface="Times New Roman" pitchFamily="18" charset="0"/>
              <a:cs typeface="Times New Roman" pitchFamily="18" charset="0"/>
            </a:endParaRPr>
          </a:p>
          <a:p>
            <a:r>
              <a:rPr lang="kk-KZ" b="1" dirty="0">
                <a:solidFill>
                  <a:srgbClr val="000066"/>
                </a:solidFill>
                <a:latin typeface="Times New Roman" pitchFamily="18" charset="0"/>
                <a:cs typeface="Times New Roman" pitchFamily="18" charset="0"/>
              </a:rPr>
              <a:t>– өз құқықтары мен заңды мүдделерін ҚР заңнамасында белгіленген тәртіппен жеке өзі немесе өкілі арқылы заңға қайшы келмейтін барлық тәсілдермен қорғауға;</a:t>
            </a:r>
            <a:endParaRPr lang="ru-RU" b="1" dirty="0">
              <a:solidFill>
                <a:srgbClr val="000066"/>
              </a:solidFill>
              <a:latin typeface="Times New Roman" pitchFamily="18" charset="0"/>
              <a:cs typeface="Times New Roman" pitchFamily="18" charset="0"/>
            </a:endParaRPr>
          </a:p>
          <a:p>
            <a:r>
              <a:rPr lang="kk-KZ" b="1" dirty="0">
                <a:solidFill>
                  <a:srgbClr val="000066"/>
                </a:solidFill>
                <a:latin typeface="Times New Roman" pitchFamily="18" charset="0"/>
                <a:cs typeface="Times New Roman" pitchFamily="18" charset="0"/>
              </a:rPr>
              <a:t>– шешімді жазбаша түрде алуға;</a:t>
            </a:r>
            <a:endParaRPr lang="ru-RU" b="1" dirty="0">
              <a:solidFill>
                <a:srgbClr val="000066"/>
              </a:solidFill>
              <a:latin typeface="Times New Roman" pitchFamily="18" charset="0"/>
              <a:cs typeface="Times New Roman" pitchFamily="18" charset="0"/>
            </a:endParaRPr>
          </a:p>
          <a:p>
            <a:r>
              <a:rPr lang="kk-KZ" b="1" dirty="0">
                <a:solidFill>
                  <a:srgbClr val="000066"/>
                </a:solidFill>
                <a:latin typeface="Times New Roman" pitchFamily="18" charset="0"/>
                <a:cs typeface="Times New Roman" pitchFamily="18" charset="0"/>
              </a:rPr>
              <a:t>– қабылданған шешімге ҚР заңнамасында белгіленген тәртіппен шағым жасауға құқығы бар.</a:t>
            </a:r>
            <a:endParaRPr lang="ru-RU" b="1" dirty="0">
              <a:solidFill>
                <a:srgbClr val="000066"/>
              </a:solidFill>
              <a:latin typeface="Times New Roman" pitchFamily="18" charset="0"/>
              <a:cs typeface="Times New Roman" pitchFamily="18" charset="0"/>
            </a:endParaRPr>
          </a:p>
          <a:p>
            <a:r>
              <a:rPr lang="kk-KZ" b="1" dirty="0">
                <a:solidFill>
                  <a:srgbClr val="000066"/>
                </a:solidFill>
                <a:latin typeface="Times New Roman" pitchFamily="18" charset="0"/>
                <a:cs typeface="Times New Roman" pitchFamily="18" charset="0"/>
              </a:rPr>
              <a:t>16. Кеңес мүшесінің қызметі осы Қағидалардың 8-т. көзделген мән-жайлар туындаған жағдайда, сондай-ақ Кеңес мүшесі қайтыс болған жағдайда тоқтатылады.</a:t>
            </a:r>
            <a:endParaRPr lang="ru-RU" b="1" dirty="0">
              <a:solidFill>
                <a:srgbClr val="000066"/>
              </a:solidFill>
              <a:latin typeface="Times New Roman" pitchFamily="18" charset="0"/>
              <a:cs typeface="Times New Roman" pitchFamily="18" charset="0"/>
            </a:endParaRPr>
          </a:p>
          <a:p>
            <a:r>
              <a:rPr lang="kk-KZ" b="1" dirty="0">
                <a:solidFill>
                  <a:srgbClr val="000066"/>
                </a:solidFill>
                <a:latin typeface="Times New Roman" pitchFamily="18" charset="0"/>
                <a:cs typeface="Times New Roman" pitchFamily="18" charset="0"/>
              </a:rPr>
              <a:t>17. Кеңестің шешімі бойынша Кеңес мүшесі оның құрамынан:</a:t>
            </a:r>
            <a:endParaRPr lang="ru-RU" b="1" dirty="0">
              <a:solidFill>
                <a:srgbClr val="000066"/>
              </a:solidFill>
              <a:latin typeface="Times New Roman" pitchFamily="18" charset="0"/>
              <a:cs typeface="Times New Roman" pitchFamily="18" charset="0"/>
            </a:endParaRPr>
          </a:p>
          <a:p>
            <a:r>
              <a:rPr lang="kk-KZ" b="1" dirty="0">
                <a:solidFill>
                  <a:srgbClr val="000066"/>
                </a:solidFill>
                <a:latin typeface="Times New Roman" pitchFamily="18" charset="0"/>
                <a:cs typeface="Times New Roman" pitchFamily="18" charset="0"/>
              </a:rPr>
              <a:t>– уақытша еңбекке жарамсыздық жағдайында болған, мемлекеттік немесе қоғамдық міндеттерді орындау үшін жұмыстан босатылған, демалыста, іссапарда болған уақытты қоспағанда, Кеңес отырыстарына жыл ішінде үш реттен артық қатыспаған;</a:t>
            </a:r>
            <a:endParaRPr lang="ru-RU" b="1" dirty="0">
              <a:solidFill>
                <a:srgbClr val="000066"/>
              </a:solidFill>
              <a:latin typeface="Times New Roman" pitchFamily="18" charset="0"/>
              <a:cs typeface="Times New Roman" pitchFamily="18" charset="0"/>
            </a:endParaRPr>
          </a:p>
          <a:p>
            <a:r>
              <a:rPr lang="kk-KZ" b="1" dirty="0">
                <a:solidFill>
                  <a:srgbClr val="000066"/>
                </a:solidFill>
                <a:latin typeface="Times New Roman" pitchFamily="18" charset="0"/>
                <a:cs typeface="Times New Roman" pitchFamily="18" charset="0"/>
              </a:rPr>
              <a:t>– Кеңес мүшесі Кеңес құрамынан шығу туралы өтініш берген;</a:t>
            </a:r>
            <a:endParaRPr lang="ru-RU" b="1" dirty="0">
              <a:solidFill>
                <a:srgbClr val="000066"/>
              </a:solidFill>
              <a:latin typeface="Times New Roman" pitchFamily="18" charset="0"/>
              <a:cs typeface="Times New Roman" pitchFamily="18" charset="0"/>
            </a:endParaRPr>
          </a:p>
          <a:p>
            <a:r>
              <a:rPr lang="kk-KZ" b="1" dirty="0">
                <a:solidFill>
                  <a:srgbClr val="000066"/>
                </a:solidFill>
                <a:latin typeface="Times New Roman" pitchFamily="18" charset="0"/>
                <a:cs typeface="Times New Roman" pitchFamily="18" charset="0"/>
              </a:rPr>
              <a:t>– педагогке қатысты талқылау мәліметтері оның жазбаша келісімінсіз жария етілген;</a:t>
            </a:r>
            <a:endParaRPr lang="ru-RU" b="1" dirty="0">
              <a:solidFill>
                <a:srgbClr val="000066"/>
              </a:solidFill>
              <a:latin typeface="Times New Roman" pitchFamily="18" charset="0"/>
              <a:cs typeface="Times New Roman" pitchFamily="18" charset="0"/>
            </a:endParaRPr>
          </a:p>
          <a:p>
            <a:r>
              <a:rPr lang="kk-KZ" b="1" dirty="0">
                <a:solidFill>
                  <a:srgbClr val="000066"/>
                </a:solidFill>
                <a:latin typeface="Times New Roman" pitchFamily="18" charset="0"/>
                <a:cs typeface="Times New Roman" pitchFamily="18" charset="0"/>
              </a:rPr>
              <a:t>– осы Қағидалардың 16-т. көзделген;</a:t>
            </a:r>
            <a:endParaRPr lang="ru-RU" b="1" dirty="0">
              <a:solidFill>
                <a:srgbClr val="000066"/>
              </a:solidFill>
              <a:latin typeface="Times New Roman" pitchFamily="18" charset="0"/>
              <a:cs typeface="Times New Roman" pitchFamily="18" charset="0"/>
            </a:endParaRPr>
          </a:p>
          <a:p>
            <a:r>
              <a:rPr lang="kk-KZ" b="1" dirty="0">
                <a:solidFill>
                  <a:srgbClr val="000066"/>
                </a:solidFill>
                <a:latin typeface="Times New Roman" pitchFamily="18" charset="0"/>
                <a:cs typeface="Times New Roman" pitchFamily="18" charset="0"/>
              </a:rPr>
              <a:t>– осы қағидалардың 19-т. талаптары бұзылған жағдайларда шығарылуы мүмкін.</a:t>
            </a:r>
            <a:endParaRPr lang="ru-RU" b="1" dirty="0">
              <a:solidFill>
                <a:srgbClr val="000066"/>
              </a:solidFill>
              <a:latin typeface="Times New Roman" pitchFamily="18" charset="0"/>
              <a:cs typeface="Times New Roman" pitchFamily="18" charset="0"/>
            </a:endParaRPr>
          </a:p>
        </p:txBody>
      </p:sp>
    </p:spTree>
    <p:extLst>
      <p:ext uri="{BB962C8B-B14F-4D97-AF65-F5344CB8AC3E}">
        <p14:creationId xmlns:p14="http://schemas.microsoft.com/office/powerpoint/2010/main" val="824271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Назарбек\Downloads\1614372584_40-p-fon-dlya-prezentatsii-neitralnii-svetlii-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0" y="-5690"/>
            <a:ext cx="9132530" cy="686369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9512" y="188639"/>
            <a:ext cx="8784976" cy="4801314"/>
          </a:xfrm>
          <a:prstGeom prst="rect">
            <a:avLst/>
          </a:prstGeom>
        </p:spPr>
        <p:txBody>
          <a:bodyPr wrap="square">
            <a:spAutoFit/>
          </a:bodyPr>
          <a:lstStyle/>
          <a:p>
            <a:r>
              <a:rPr lang="kk-KZ" b="1" dirty="0">
                <a:solidFill>
                  <a:srgbClr val="002060"/>
                </a:solidFill>
                <a:latin typeface="Times New Roman" pitchFamily="18" charset="0"/>
                <a:cs typeface="Times New Roman" pitchFamily="18" charset="0"/>
              </a:rPr>
              <a:t>18. Кеңес отырысы:</a:t>
            </a:r>
            <a:endParaRPr lang="ru-RU" dirty="0">
              <a:solidFill>
                <a:srgbClr val="002060"/>
              </a:solidFill>
              <a:latin typeface="Times New Roman" pitchFamily="18" charset="0"/>
              <a:cs typeface="Times New Roman" pitchFamily="18" charset="0"/>
            </a:endParaRPr>
          </a:p>
          <a:p>
            <a:r>
              <a:rPr lang="kk-KZ" dirty="0">
                <a:solidFill>
                  <a:srgbClr val="002060"/>
                </a:solidFill>
                <a:latin typeface="Times New Roman" pitchFamily="18" charset="0"/>
                <a:cs typeface="Times New Roman" pitchFamily="18" charset="0"/>
              </a:rPr>
              <a:t>– егер оған Кеңес мүшелерінің жалпы санының кемінде үштен екісі қатысса, заңды деп саналады;</a:t>
            </a:r>
            <a:endParaRPr lang="ru-RU" dirty="0">
              <a:solidFill>
                <a:srgbClr val="002060"/>
              </a:solidFill>
              <a:latin typeface="Times New Roman" pitchFamily="18" charset="0"/>
              <a:cs typeface="Times New Roman" pitchFamily="18" charset="0"/>
            </a:endParaRPr>
          </a:p>
          <a:p>
            <a:r>
              <a:rPr lang="kk-KZ" dirty="0">
                <a:solidFill>
                  <a:srgbClr val="002060"/>
                </a:solidFill>
                <a:latin typeface="Times New Roman" pitchFamily="18" charset="0"/>
                <a:cs typeface="Times New Roman" pitchFamily="18" charset="0"/>
              </a:rPr>
              <a:t>– жұмыс жоспарына сәйкес, бірақ тоқсанына бір реттен кем емес, сондай-ақ өтініштер мен шағымдардың түсуіне қарай өткізіледі;</a:t>
            </a:r>
            <a:endParaRPr lang="ru-RU" dirty="0">
              <a:solidFill>
                <a:srgbClr val="002060"/>
              </a:solidFill>
              <a:latin typeface="Times New Roman" pitchFamily="18" charset="0"/>
              <a:cs typeface="Times New Roman" pitchFamily="18" charset="0"/>
            </a:endParaRPr>
          </a:p>
          <a:p>
            <a:r>
              <a:rPr lang="kk-KZ" dirty="0">
                <a:solidFill>
                  <a:srgbClr val="002060"/>
                </a:solidFill>
                <a:latin typeface="Times New Roman" pitchFamily="18" charset="0"/>
                <a:cs typeface="Times New Roman" pitchFamily="18" charset="0"/>
              </a:rPr>
              <a:t>– Кеңестің күн тәртібі мен күні туралы қызметкерлерді, сондай-ақ мүдделі тұлғаларды Кеңес хатшысы оны өткізгенге дейін күнтізбелік 7 күннен кешіктірмей хабардар етеді</a:t>
            </a:r>
            <a:r>
              <a:rPr lang="kk-KZ" dirty="0" smtClean="0">
                <a:solidFill>
                  <a:srgbClr val="002060"/>
                </a:solidFill>
                <a:latin typeface="Times New Roman" pitchFamily="18" charset="0"/>
                <a:cs typeface="Times New Roman" pitchFamily="18" charset="0"/>
              </a:rPr>
              <a:t>.</a:t>
            </a:r>
            <a:r>
              <a:rPr lang="kk-KZ" dirty="0">
                <a:solidFill>
                  <a:srgbClr val="002060"/>
                </a:solidFill>
                <a:latin typeface="Times New Roman" pitchFamily="18" charset="0"/>
                <a:cs typeface="Times New Roman" pitchFamily="18" charset="0"/>
              </a:rPr>
              <a:t>  Кеңес мүшелері оның отырыстарына ауыстыру құқығынсыз қатысады.</a:t>
            </a:r>
            <a:endParaRPr lang="ru-RU" dirty="0">
              <a:solidFill>
                <a:srgbClr val="002060"/>
              </a:solidFill>
              <a:latin typeface="Times New Roman" pitchFamily="18" charset="0"/>
              <a:cs typeface="Times New Roman" pitchFamily="18" charset="0"/>
            </a:endParaRPr>
          </a:p>
          <a:p>
            <a:r>
              <a:rPr lang="ru-RU" dirty="0">
                <a:solidFill>
                  <a:srgbClr val="002060"/>
                </a:solidFill>
                <a:latin typeface="Times New Roman" pitchFamily="18" charset="0"/>
                <a:cs typeface="Times New Roman" pitchFamily="18" charset="0"/>
              </a:rPr>
              <a:t>19. </a:t>
            </a:r>
            <a:r>
              <a:rPr lang="ru-RU" dirty="0" err="1">
                <a:solidFill>
                  <a:srgbClr val="002060"/>
                </a:solidFill>
                <a:latin typeface="Times New Roman" pitchFamily="18" charset="0"/>
                <a:cs typeface="Times New Roman" pitchFamily="18" charset="0"/>
              </a:rPr>
              <a:t>Кеңес</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мүшесі</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егер</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ол</a:t>
            </a:r>
            <a:r>
              <a:rPr lang="ru-RU" dirty="0">
                <a:solidFill>
                  <a:srgbClr val="002060"/>
                </a:solidFill>
                <a:latin typeface="Times New Roman" pitchFamily="18" charset="0"/>
                <a:cs typeface="Times New Roman" pitchFamily="18" charset="0"/>
              </a:rPr>
              <a:t> не </a:t>
            </a:r>
            <a:r>
              <a:rPr lang="ru-RU" dirty="0" err="1">
                <a:solidFill>
                  <a:srgbClr val="002060"/>
                </a:solidFill>
                <a:latin typeface="Times New Roman" pitchFamily="18" charset="0"/>
                <a:cs typeface="Times New Roman" pitchFamily="18" charset="0"/>
              </a:rPr>
              <a:t>онымен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бірге</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тұратын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жақын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туыстары</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өзіне</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қатысты</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іс</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қаралатын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адаммен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туыстық</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қатынастармен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байланысты</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болса</a:t>
            </a:r>
            <a:r>
              <a:rPr lang="ru-RU" dirty="0">
                <a:solidFill>
                  <a:srgbClr val="002060"/>
                </a:solidFill>
                <a:latin typeface="Times New Roman" pitchFamily="18" charset="0"/>
                <a:cs typeface="Times New Roman" pitchFamily="18" charset="0"/>
              </a:rPr>
              <a:t>, не </a:t>
            </a:r>
            <a:r>
              <a:rPr lang="ru-RU" dirty="0" err="1">
                <a:solidFill>
                  <a:srgbClr val="002060"/>
                </a:solidFill>
                <a:latin typeface="Times New Roman" pitchFamily="18" charset="0"/>
                <a:cs typeface="Times New Roman" pitchFamily="18" charset="0"/>
              </a:rPr>
              <a:t>аталған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адамға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қызметтік</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немесе</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өзге</a:t>
            </a:r>
            <a:r>
              <a:rPr lang="ru-RU" dirty="0">
                <a:solidFill>
                  <a:srgbClr val="002060"/>
                </a:solidFill>
                <a:latin typeface="Times New Roman" pitchFamily="18" charset="0"/>
                <a:cs typeface="Times New Roman" pitchFamily="18" charset="0"/>
              </a:rPr>
              <a:t> де </a:t>
            </a:r>
            <a:r>
              <a:rPr lang="ru-RU" dirty="0" err="1">
                <a:solidFill>
                  <a:srgbClr val="002060"/>
                </a:solidFill>
                <a:latin typeface="Times New Roman" pitchFamily="18" charset="0"/>
                <a:cs typeface="Times New Roman" pitchFamily="18" charset="0"/>
              </a:rPr>
              <a:t>тәуелді</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болса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іс</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бойынша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талқылауға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және</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дауыс</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беруге</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қатыса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алмайды</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Кеңес</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мүшесі</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тиісті</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іс</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бойынша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талқыланғанға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және</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Кеңес</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дауыс</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бергенге</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дейін</a:t>
            </a:r>
            <a:r>
              <a:rPr lang="ru-RU" dirty="0">
                <a:solidFill>
                  <a:srgbClr val="002060"/>
                </a:solidFill>
                <a:latin typeface="Times New Roman" pitchFamily="18" charset="0"/>
                <a:cs typeface="Times New Roman" pitchFamily="18" charset="0"/>
              </a:rPr>
              <a:t> осы </a:t>
            </a:r>
            <a:r>
              <a:rPr lang="ru-RU" dirty="0" err="1">
                <a:solidFill>
                  <a:srgbClr val="002060"/>
                </a:solidFill>
                <a:latin typeface="Times New Roman" pitchFamily="18" charset="0"/>
                <a:cs typeface="Times New Roman" pitchFamily="18" charset="0"/>
              </a:rPr>
              <a:t>мән-жайлар</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туралы</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Кеңес</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мүшелеріне</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хабарлайды</a:t>
            </a:r>
            <a:r>
              <a:rPr lang="ru-RU" dirty="0">
                <a:solidFill>
                  <a:srgbClr val="002060"/>
                </a:solidFill>
                <a:latin typeface="Times New Roman" pitchFamily="18" charset="0"/>
                <a:cs typeface="Times New Roman" pitchFamily="18" charset="0"/>
              </a:rPr>
              <a:t>.</a:t>
            </a:r>
          </a:p>
          <a:p>
            <a:r>
              <a:rPr lang="ru-RU" dirty="0">
                <a:solidFill>
                  <a:srgbClr val="002060"/>
                </a:solidFill>
                <a:latin typeface="Times New Roman" pitchFamily="18" charset="0"/>
                <a:cs typeface="Times New Roman" pitchFamily="18" charset="0"/>
              </a:rPr>
              <a:t>20. </a:t>
            </a:r>
            <a:r>
              <a:rPr lang="ru-RU" dirty="0" err="1">
                <a:solidFill>
                  <a:srgbClr val="002060"/>
                </a:solidFill>
                <a:latin typeface="Times New Roman" pitchFamily="18" charset="0"/>
                <a:cs typeface="Times New Roman" pitchFamily="18" charset="0"/>
              </a:rPr>
              <a:t>Кеңес</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отырысқа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қатысып</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отырған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Кеңес</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мүшелері</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санының</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қарапайым</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көпшілік</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дауысымен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шешім</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қабылдайды</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Дауыстар</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тең</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болған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жағдайда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төрағалық</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етушінің</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дауысы</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шешуші</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болып</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табылады</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Кеңес</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мүшелері</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дауыс</a:t>
            </a:r>
            <a:r>
              <a:rPr lang="ru-RU" dirty="0">
                <a:solidFill>
                  <a:srgbClr val="002060"/>
                </a:solidFill>
                <a:latin typeface="Times New Roman" pitchFamily="18" charset="0"/>
                <a:cs typeface="Times New Roman" pitchFamily="18" charset="0"/>
              </a:rPr>
              <a:t> беру </a:t>
            </a:r>
            <a:r>
              <a:rPr lang="ru-RU" dirty="0" err="1">
                <a:solidFill>
                  <a:srgbClr val="002060"/>
                </a:solidFill>
                <a:latin typeface="Times New Roman" pitchFamily="18" charset="0"/>
                <a:cs typeface="Times New Roman" pitchFamily="18" charset="0"/>
              </a:rPr>
              <a:t>кезінде</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қалыс</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қала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алмайды</a:t>
            </a:r>
            <a:r>
              <a:rPr lang="ru-RU" dirty="0" smtClean="0">
                <a:solidFill>
                  <a:srgbClr val="002060"/>
                </a:solidFill>
                <a:latin typeface="Times New Roman" pitchFamily="18" charset="0"/>
                <a:cs typeface="Times New Roman" pitchFamily="18" charset="0"/>
              </a:rPr>
              <a:t>.</a:t>
            </a:r>
            <a:endParaRPr lang="ru-RU" dirty="0">
              <a:solidFill>
                <a:srgbClr val="002060"/>
              </a:solidFill>
              <a:latin typeface="Times New Roman" pitchFamily="18" charset="0"/>
              <a:cs typeface="Times New Roman" pitchFamily="18" charset="0"/>
            </a:endParaRPr>
          </a:p>
        </p:txBody>
      </p:sp>
      <p:pic>
        <p:nvPicPr>
          <p:cNvPr id="8" name="Picture 2" descr="C:\Users\Назарбек\Downloads\30183612z385281a4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730967"/>
            <a:ext cx="3034308" cy="205726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79512" y="4989954"/>
            <a:ext cx="4032448" cy="1200329"/>
          </a:xfrm>
          <a:prstGeom prst="rect">
            <a:avLst/>
          </a:prstGeom>
        </p:spPr>
        <p:txBody>
          <a:bodyPr wrap="square">
            <a:spAutoFit/>
          </a:bodyPr>
          <a:lstStyle/>
          <a:p>
            <a:r>
              <a:rPr lang="ru-RU" dirty="0">
                <a:solidFill>
                  <a:srgbClr val="002060"/>
                </a:solidFill>
                <a:latin typeface="Times New Roman" pitchFamily="18" charset="0"/>
                <a:cs typeface="Times New Roman" pitchFamily="18" charset="0"/>
              </a:rPr>
              <a:t>21. </a:t>
            </a:r>
            <a:r>
              <a:rPr lang="ru-RU" dirty="0" err="1">
                <a:solidFill>
                  <a:srgbClr val="002060"/>
                </a:solidFill>
                <a:latin typeface="Times New Roman" pitchFamily="18" charset="0"/>
                <a:cs typeface="Times New Roman" pitchFamily="18" charset="0"/>
              </a:rPr>
              <a:t>Кеңес</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төрағасы</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болмаған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жағдайда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оның</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тапсырмасы</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бойынша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Кеңес</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мүшелерінің</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бірі</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төрағаның</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міндеттерін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атқарады</a:t>
            </a:r>
            <a:r>
              <a:rPr lang="ru-RU"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3974674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Назарбек\Desktop\педсоветке әдеп\img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Назарбек\Downloads\2wFLHSj9HJ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1931695" cy="156021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5536" y="1942968"/>
            <a:ext cx="8568952" cy="4524315"/>
          </a:xfrm>
          <a:prstGeom prst="rect">
            <a:avLst/>
          </a:prstGeom>
        </p:spPr>
        <p:txBody>
          <a:bodyPr wrap="square">
            <a:spAutoFit/>
          </a:bodyPr>
          <a:lstStyle/>
          <a:p>
            <a:r>
              <a:rPr lang="ru-RU" b="1" dirty="0" smtClean="0">
                <a:solidFill>
                  <a:srgbClr val="000066"/>
                </a:solidFill>
                <a:latin typeface="Times New Roman" pitchFamily="18" charset="0"/>
                <a:cs typeface="Times New Roman" pitchFamily="18" charset="0"/>
              </a:rPr>
              <a:t>23</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Қарау</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үшiн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өзге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субъектiлерден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лауазымды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адамдардан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ақпарат</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алу</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талап</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етiлмейтiн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жеке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және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немесе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заңды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тұлғаның</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өтiнiшi</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келіп</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түскен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күнінен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бастап</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күнтiзбелiк</a:t>
            </a:r>
            <a:r>
              <a:rPr lang="ru-RU" b="1" dirty="0">
                <a:solidFill>
                  <a:srgbClr val="000066"/>
                </a:solidFill>
                <a:latin typeface="Times New Roman" pitchFamily="18" charset="0"/>
                <a:cs typeface="Times New Roman" pitchFamily="18" charset="0"/>
              </a:rPr>
              <a:t> он бес </a:t>
            </a:r>
            <a:r>
              <a:rPr lang="ru-RU" b="1" dirty="0" err="1">
                <a:solidFill>
                  <a:srgbClr val="000066"/>
                </a:solidFill>
                <a:latin typeface="Times New Roman" pitchFamily="18" charset="0"/>
                <a:cs typeface="Times New Roman" pitchFamily="18" charset="0"/>
              </a:rPr>
              <a:t>күн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iшiнде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Кеңесте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қаралады</a:t>
            </a:r>
            <a:r>
              <a:rPr lang="ru-RU" b="1" dirty="0">
                <a:solidFill>
                  <a:srgbClr val="000066"/>
                </a:solidFill>
                <a:latin typeface="Times New Roman" pitchFamily="18" charset="0"/>
                <a:cs typeface="Times New Roman" pitchFamily="18" charset="0"/>
              </a:rPr>
              <a:t>.</a:t>
            </a:r>
          </a:p>
          <a:p>
            <a:r>
              <a:rPr lang="ru-RU" b="1" dirty="0" err="1">
                <a:solidFill>
                  <a:srgbClr val="000066"/>
                </a:solidFill>
                <a:latin typeface="Times New Roman" pitchFamily="18" charset="0"/>
                <a:cs typeface="Times New Roman" pitchFamily="18" charset="0"/>
              </a:rPr>
              <a:t>Қарау</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үшiн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өзге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субъектiлерден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лауазымды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адамдардан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ақпарат</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алу</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талап</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етiлетiн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жеке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және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немесе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заңды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тұлғаның</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өтiнiшi</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келiп</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түскен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күнінен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бастап</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күнтiзбелiк</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отыз</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күн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iшiнде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Кеңесте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қаралады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және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ол</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бойынша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шешiм</a:t>
            </a:r>
            <a:r>
              <a:rPr lang="ru-RU" b="1" dirty="0">
                <a:solidFill>
                  <a:srgbClr val="000066"/>
                </a:solidFill>
                <a:latin typeface="Times New Roman" pitchFamily="18" charset="0"/>
                <a:cs typeface="Times New Roman" pitchFamily="18" charset="0"/>
              </a:rPr>
              <a:t> </a:t>
            </a:r>
            <a:r>
              <a:rPr lang="ru-RU" b="1" dirty="0" err="1" smtClean="0">
                <a:solidFill>
                  <a:srgbClr val="000066"/>
                </a:solidFill>
                <a:latin typeface="Times New Roman" pitchFamily="18" charset="0"/>
                <a:cs typeface="Times New Roman" pitchFamily="18" charset="0"/>
              </a:rPr>
              <a:t>қабылданады.Оны</a:t>
            </a:r>
            <a:r>
              <a:rPr lang="ru-RU" b="1" dirty="0" smtClean="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қараудың</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қорытындылары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туралы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өтініш</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берушіге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отырыстың</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өзінде</a:t>
            </a:r>
            <a:r>
              <a:rPr lang="ru-RU" b="1" dirty="0">
                <a:solidFill>
                  <a:srgbClr val="000066"/>
                </a:solidFill>
                <a:latin typeface="Times New Roman" pitchFamily="18" charset="0"/>
                <a:cs typeface="Times New Roman" pitchFamily="18" charset="0"/>
              </a:rPr>
              <a:t> не оны </a:t>
            </a:r>
            <a:r>
              <a:rPr lang="ru-RU" b="1" dirty="0" err="1">
                <a:solidFill>
                  <a:srgbClr val="000066"/>
                </a:solidFill>
                <a:latin typeface="Times New Roman" pitchFamily="18" charset="0"/>
                <a:cs typeface="Times New Roman" pitchFamily="18" charset="0"/>
              </a:rPr>
              <a:t>Кеңестің</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хатшысы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қарау</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қорытындылары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бойынша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дереу</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хабарлауы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тиіс</a:t>
            </a:r>
            <a:r>
              <a:rPr lang="ru-RU" b="1" dirty="0">
                <a:solidFill>
                  <a:srgbClr val="000066"/>
                </a:solidFill>
                <a:latin typeface="Times New Roman" pitchFamily="18" charset="0"/>
                <a:cs typeface="Times New Roman" pitchFamily="18" charset="0"/>
              </a:rPr>
              <a:t>.</a:t>
            </a:r>
          </a:p>
          <a:p>
            <a:r>
              <a:rPr lang="ru-RU" b="1" dirty="0">
                <a:solidFill>
                  <a:srgbClr val="660066"/>
                </a:solidFill>
                <a:latin typeface="Times New Roman" pitchFamily="18" charset="0"/>
                <a:cs typeface="Times New Roman" pitchFamily="18" charset="0"/>
              </a:rPr>
              <a:t>24. </a:t>
            </a:r>
            <a:r>
              <a:rPr lang="ru-RU" b="1" dirty="0" err="1">
                <a:solidFill>
                  <a:srgbClr val="660066"/>
                </a:solidFill>
                <a:latin typeface="Times New Roman" pitchFamily="18" charset="0"/>
                <a:cs typeface="Times New Roman" pitchFamily="18" charset="0"/>
              </a:rPr>
              <a:t>Педагогке</a:t>
            </a:r>
            <a:r>
              <a:rPr lang="ru-RU" b="1" dirty="0">
                <a:solidFill>
                  <a:srgbClr val="660066"/>
                </a:solidFill>
                <a:latin typeface="Times New Roman" pitchFamily="18" charset="0"/>
                <a:cs typeface="Times New Roman" pitchFamily="18" charset="0"/>
              </a:rPr>
              <a:t> </a:t>
            </a:r>
            <a:r>
              <a:rPr lang="ru-RU" b="1" dirty="0" err="1">
                <a:solidFill>
                  <a:srgbClr val="660066"/>
                </a:solidFill>
                <a:latin typeface="Times New Roman" pitchFamily="18" charset="0"/>
                <a:cs typeface="Times New Roman" pitchFamily="18" charset="0"/>
              </a:rPr>
              <a:t>қатысты</a:t>
            </a:r>
            <a:r>
              <a:rPr lang="ru-RU" b="1" dirty="0">
                <a:solidFill>
                  <a:srgbClr val="660066"/>
                </a:solidFill>
                <a:latin typeface="Times New Roman" pitchFamily="18" charset="0"/>
                <a:cs typeface="Times New Roman" pitchFamily="18" charset="0"/>
              </a:rPr>
              <a:t> </a:t>
            </a:r>
            <a:r>
              <a:rPr lang="ru-RU" b="1" dirty="0" err="1">
                <a:solidFill>
                  <a:srgbClr val="660066"/>
                </a:solidFill>
                <a:latin typeface="Times New Roman" pitchFamily="18" charset="0"/>
                <a:cs typeface="Times New Roman" pitchFamily="18" charset="0"/>
              </a:rPr>
              <a:t>істі</a:t>
            </a:r>
            <a:r>
              <a:rPr lang="ru-RU" b="1" dirty="0">
                <a:solidFill>
                  <a:srgbClr val="660066"/>
                </a:solidFill>
                <a:latin typeface="Times New Roman" pitchFamily="18" charset="0"/>
                <a:cs typeface="Times New Roman" pitchFamily="18" charset="0"/>
              </a:rPr>
              <a:t> </a:t>
            </a:r>
            <a:r>
              <a:rPr lang="ru-RU" b="1" dirty="0" err="1">
                <a:solidFill>
                  <a:srgbClr val="660066"/>
                </a:solidFill>
                <a:latin typeface="Times New Roman" pitchFamily="18" charset="0"/>
                <a:cs typeface="Times New Roman" pitchFamily="18" charset="0"/>
              </a:rPr>
              <a:t>қарау</a:t>
            </a:r>
            <a:r>
              <a:rPr lang="ru-RU" b="1" dirty="0">
                <a:solidFill>
                  <a:srgbClr val="660066"/>
                </a:solidFill>
                <a:latin typeface="Times New Roman" pitchFamily="18" charset="0"/>
                <a:cs typeface="Times New Roman" pitchFamily="18" charset="0"/>
              </a:rPr>
              <a:t>:</a:t>
            </a:r>
          </a:p>
          <a:p>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еңбекке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уақытша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жарамсыздық</a:t>
            </a:r>
            <a:r>
              <a:rPr lang="ru-RU" b="1" dirty="0">
                <a:solidFill>
                  <a:srgbClr val="000066"/>
                </a:solidFill>
                <a:latin typeface="Times New Roman" pitchFamily="18" charset="0"/>
                <a:cs typeface="Times New Roman" pitchFamily="18" charset="0"/>
              </a:rPr>
              <a:t>;</a:t>
            </a:r>
          </a:p>
          <a:p>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демалыста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немесе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іссапарда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болған</a:t>
            </a:r>
            <a:r>
              <a:rPr lang="ru-RU" b="1" dirty="0">
                <a:solidFill>
                  <a:srgbClr val="000066"/>
                </a:solidFill>
                <a:latin typeface="Times New Roman" pitchFamily="18" charset="0"/>
                <a:cs typeface="Times New Roman" pitchFamily="18" charset="0"/>
              </a:rPr>
              <a:t>;</a:t>
            </a:r>
          </a:p>
          <a:p>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мемлекеттік</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немесе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қоғамдық</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міндеттерді</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орындау</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уақытында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өзінің</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лауазымдық</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міндеттерін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атқарудан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босатылған</a:t>
            </a:r>
            <a:r>
              <a:rPr lang="ru-RU" b="1" dirty="0">
                <a:solidFill>
                  <a:srgbClr val="000066"/>
                </a:solidFill>
                <a:latin typeface="Times New Roman" pitchFamily="18" charset="0"/>
                <a:cs typeface="Times New Roman" pitchFamily="18" charset="0"/>
              </a:rPr>
              <a:t>;</a:t>
            </a:r>
          </a:p>
          <a:p>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даярлауда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қайта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даярлауда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біліктілікті</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арттыру</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курстарында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және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тағылымдамада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болған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кезеңде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тоқтатылады</a:t>
            </a:r>
            <a:r>
              <a:rPr lang="ru-RU" b="1" dirty="0">
                <a:solidFill>
                  <a:srgbClr val="000066"/>
                </a:solidFill>
                <a:latin typeface="Times New Roman" pitchFamily="18" charset="0"/>
                <a:cs typeface="Times New Roman" pitchFamily="18" charset="0"/>
              </a:rPr>
              <a:t>.</a:t>
            </a:r>
          </a:p>
        </p:txBody>
      </p:sp>
      <p:sp>
        <p:nvSpPr>
          <p:cNvPr id="3" name="Прямоугольник 2"/>
          <p:cNvSpPr/>
          <p:nvPr/>
        </p:nvSpPr>
        <p:spPr>
          <a:xfrm>
            <a:off x="2286000" y="188641"/>
            <a:ext cx="6678488" cy="1754326"/>
          </a:xfrm>
          <a:prstGeom prst="rect">
            <a:avLst/>
          </a:prstGeom>
        </p:spPr>
        <p:txBody>
          <a:bodyPr wrap="square">
            <a:spAutoFit/>
          </a:bodyPr>
          <a:lstStyle/>
          <a:p>
            <a:r>
              <a:rPr lang="ru-RU" b="1" dirty="0">
                <a:solidFill>
                  <a:srgbClr val="000066"/>
                </a:solidFill>
                <a:latin typeface="Times New Roman" pitchFamily="18" charset="0"/>
                <a:cs typeface="Times New Roman" pitchFamily="18" charset="0"/>
              </a:rPr>
              <a:t>22. </a:t>
            </a:r>
            <a:r>
              <a:rPr lang="ru-RU" b="1" dirty="0" err="1">
                <a:solidFill>
                  <a:srgbClr val="000066"/>
                </a:solidFill>
                <a:latin typeface="Times New Roman" pitchFamily="18" charset="0"/>
                <a:cs typeface="Times New Roman" pitchFamily="18" charset="0"/>
              </a:rPr>
              <a:t>Кеңес</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отырысы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хаттама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түрінде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ресімделеді</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оған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Кеңестің</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төрағасы</a:t>
            </a:r>
            <a:r>
              <a:rPr lang="ru-RU" b="1" dirty="0">
                <a:solidFill>
                  <a:srgbClr val="000066"/>
                </a:solidFill>
                <a:latin typeface="Times New Roman" pitchFamily="18" charset="0"/>
                <a:cs typeface="Times New Roman" pitchFamily="18" charset="0"/>
              </a:rPr>
              <a:t> мен </a:t>
            </a:r>
            <a:r>
              <a:rPr lang="ru-RU" b="1" dirty="0" err="1">
                <a:solidFill>
                  <a:srgbClr val="000066"/>
                </a:solidFill>
                <a:latin typeface="Times New Roman" pitchFamily="18" charset="0"/>
                <a:cs typeface="Times New Roman" pitchFamily="18" charset="0"/>
              </a:rPr>
              <a:t>хатшысы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қол</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қояды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Кеңес</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отырысының</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хаттамасы</a:t>
            </a:r>
            <a:r>
              <a:rPr lang="ru-RU" b="1" dirty="0">
                <a:solidFill>
                  <a:srgbClr val="000066"/>
                </a:solidFill>
                <a:latin typeface="Times New Roman" pitchFamily="18" charset="0"/>
                <a:cs typeface="Times New Roman" pitchFamily="18" charset="0"/>
              </a:rPr>
              <a:t> – </a:t>
            </a:r>
            <a:r>
              <a:rPr lang="ru-RU" b="1" dirty="0" err="1">
                <a:solidFill>
                  <a:srgbClr val="000066"/>
                </a:solidFill>
                <a:latin typeface="Times New Roman" pitchFamily="18" charset="0"/>
                <a:cs typeface="Times New Roman" pitchFamily="18" charset="0"/>
              </a:rPr>
              <a:t>Кеңес</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отырысының</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барысын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және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онда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қабылданған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ұсынымдарды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көрсететін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ресми</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жазбаша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құжат</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Хаттама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білім</a:t>
            </a:r>
            <a:r>
              <a:rPr lang="ru-RU" b="1" dirty="0">
                <a:solidFill>
                  <a:srgbClr val="000066"/>
                </a:solidFill>
                <a:latin typeface="Times New Roman" pitchFamily="18" charset="0"/>
                <a:cs typeface="Times New Roman" pitchFamily="18" charset="0"/>
              </a:rPr>
              <a:t> беру </a:t>
            </a:r>
            <a:r>
              <a:rPr lang="ru-RU" b="1" dirty="0" err="1">
                <a:solidFill>
                  <a:srgbClr val="000066"/>
                </a:solidFill>
                <a:latin typeface="Times New Roman" pitchFamily="18" charset="0"/>
                <a:cs typeface="Times New Roman" pitchFamily="18" charset="0"/>
              </a:rPr>
              <a:t>ұйымында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сақталуы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тиіс</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және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білім</a:t>
            </a:r>
            <a:r>
              <a:rPr lang="ru-RU" b="1" dirty="0">
                <a:solidFill>
                  <a:srgbClr val="000066"/>
                </a:solidFill>
                <a:latin typeface="Times New Roman" pitchFamily="18" charset="0"/>
                <a:cs typeface="Times New Roman" pitchFamily="18" charset="0"/>
              </a:rPr>
              <a:t> беру </a:t>
            </a:r>
            <a:r>
              <a:rPr lang="ru-RU" b="1" dirty="0" err="1">
                <a:solidFill>
                  <a:srgbClr val="000066"/>
                </a:solidFill>
                <a:latin typeface="Times New Roman" pitchFamily="18" charset="0"/>
                <a:cs typeface="Times New Roman" pitchFamily="18" charset="0"/>
              </a:rPr>
              <a:t>ұйымының</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істер</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номенклатурасына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енгізілуі</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тиіс</a:t>
            </a:r>
            <a:r>
              <a:rPr lang="ru-RU" b="1" dirty="0">
                <a:solidFill>
                  <a:srgbClr val="000066"/>
                </a:solidFill>
                <a:latin typeface="Times New Roman" pitchFamily="18" charset="0"/>
                <a:cs typeface="Times New Roman" pitchFamily="18" charset="0"/>
              </a:rPr>
              <a:t>.</a:t>
            </a:r>
          </a:p>
        </p:txBody>
      </p:sp>
    </p:spTree>
    <p:extLst>
      <p:ext uri="{BB962C8B-B14F-4D97-AF65-F5344CB8AC3E}">
        <p14:creationId xmlns:p14="http://schemas.microsoft.com/office/powerpoint/2010/main" val="893788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C:\Users\Назарбек\Downloads\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54"/>
            <a:ext cx="9144000" cy="6868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Назарбек\Downloads\business-5092768_960_720.jpg"/>
          <p:cNvPicPr>
            <a:picLocks noChangeAspect="1" noChangeArrowheads="1"/>
          </p:cNvPicPr>
          <p:nvPr/>
        </p:nvPicPr>
        <p:blipFill rotWithShape="1">
          <a:blip r:embed="rId3">
            <a:extLst>
              <a:ext uri="{28A0092B-C50C-407E-A947-70E740481C1C}">
                <a14:useLocalDpi xmlns:a14="http://schemas.microsoft.com/office/drawing/2010/main" val="0"/>
              </a:ext>
            </a:extLst>
          </a:blip>
          <a:srcRect t="15900"/>
          <a:stretch/>
        </p:blipFill>
        <p:spPr bwMode="auto">
          <a:xfrm>
            <a:off x="5168481" y="4086950"/>
            <a:ext cx="3880955" cy="266139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116632"/>
            <a:ext cx="8424936" cy="3970318"/>
          </a:xfrm>
          <a:prstGeom prst="rect">
            <a:avLst/>
          </a:prstGeom>
        </p:spPr>
        <p:txBody>
          <a:bodyPr wrap="square">
            <a:spAutoFit/>
          </a:bodyPr>
          <a:lstStyle/>
          <a:p>
            <a:r>
              <a:rPr lang="ru-RU" b="1" dirty="0">
                <a:solidFill>
                  <a:srgbClr val="000066"/>
                </a:solidFill>
                <a:latin typeface="Times New Roman" pitchFamily="18" charset="0"/>
                <a:cs typeface="Times New Roman" pitchFamily="18" charset="0"/>
              </a:rPr>
              <a:t>25. </a:t>
            </a:r>
            <a:r>
              <a:rPr lang="ru-RU" b="1" dirty="0" err="1">
                <a:solidFill>
                  <a:srgbClr val="000066"/>
                </a:solidFill>
                <a:latin typeface="Times New Roman" pitchFamily="18" charset="0"/>
                <a:cs typeface="Times New Roman" pitchFamily="18" charset="0"/>
              </a:rPr>
              <a:t>Хатшы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жауапкершілікке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тартылатын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адамдарға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Кеңес</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отырысының</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өткізілетін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орны</a:t>
            </a:r>
            <a:r>
              <a:rPr lang="ru-RU" b="1" dirty="0">
                <a:solidFill>
                  <a:srgbClr val="000066"/>
                </a:solidFill>
                <a:latin typeface="Times New Roman" pitchFamily="18" charset="0"/>
                <a:cs typeface="Times New Roman" pitchFamily="18" charset="0"/>
              </a:rPr>
              <a:t> мен </a:t>
            </a:r>
            <a:r>
              <a:rPr lang="ru-RU" b="1" dirty="0" err="1">
                <a:solidFill>
                  <a:srgbClr val="000066"/>
                </a:solidFill>
                <a:latin typeface="Times New Roman" pitchFamily="18" charset="0"/>
                <a:cs typeface="Times New Roman" pitchFamily="18" charset="0"/>
              </a:rPr>
              <a:t>уақыты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туралы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күнтізбелік</a:t>
            </a:r>
            <a:r>
              <a:rPr lang="ru-RU" b="1" dirty="0">
                <a:solidFill>
                  <a:srgbClr val="000066"/>
                </a:solidFill>
                <a:latin typeface="Times New Roman" pitchFamily="18" charset="0"/>
                <a:cs typeface="Times New Roman" pitchFamily="18" charset="0"/>
              </a:rPr>
              <a:t> 7 </a:t>
            </a:r>
            <a:r>
              <a:rPr lang="ru-RU" b="1" dirty="0" err="1">
                <a:solidFill>
                  <a:srgbClr val="000066"/>
                </a:solidFill>
                <a:latin typeface="Times New Roman" pitchFamily="18" charset="0"/>
                <a:cs typeface="Times New Roman" pitchFamily="18" charset="0"/>
              </a:rPr>
              <a:t>күннен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кешіктірмей</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хабарлау</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жөнінде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шаралар</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қабылдайды</a:t>
            </a:r>
            <a:r>
              <a:rPr lang="ru-RU" b="1" dirty="0">
                <a:solidFill>
                  <a:srgbClr val="000066"/>
                </a:solidFill>
                <a:latin typeface="Times New Roman" pitchFamily="18" charset="0"/>
                <a:cs typeface="Times New Roman" pitchFamily="18" charset="0"/>
              </a:rPr>
              <a:t>.</a:t>
            </a:r>
          </a:p>
          <a:p>
            <a:r>
              <a:rPr lang="ru-RU" b="1" dirty="0" err="1">
                <a:solidFill>
                  <a:srgbClr val="000066"/>
                </a:solidFill>
                <a:latin typeface="Times New Roman" pitchFamily="18" charset="0"/>
                <a:cs typeface="Times New Roman" pitchFamily="18" charset="0"/>
              </a:rPr>
              <a:t>Кеңес</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отырысында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істі</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қарау</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егер</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жауапкершілікке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тартылатын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адамдарға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Кеңес</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отырысының</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уақыты</a:t>
            </a:r>
            <a:r>
              <a:rPr lang="ru-RU" b="1" dirty="0">
                <a:solidFill>
                  <a:srgbClr val="000066"/>
                </a:solidFill>
                <a:latin typeface="Times New Roman" pitchFamily="18" charset="0"/>
                <a:cs typeface="Times New Roman" pitchFamily="18" charset="0"/>
              </a:rPr>
              <a:t> мен </a:t>
            </a:r>
            <a:r>
              <a:rPr lang="ru-RU" b="1" dirty="0" err="1">
                <a:solidFill>
                  <a:srgbClr val="000066"/>
                </a:solidFill>
                <a:latin typeface="Times New Roman" pitchFamily="18" charset="0"/>
                <a:cs typeface="Times New Roman" pitchFamily="18" charset="0"/>
              </a:rPr>
              <a:t>орны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туралы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отырыс</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өткізілгенге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дейін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кемінде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үш</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күн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бұрын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тиісті</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түрде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хабарланған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болса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олардың</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қатысуынсыз</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жүргізілуі</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мүмкін</a:t>
            </a:r>
            <a:r>
              <a:rPr lang="ru-RU" b="1" dirty="0">
                <a:solidFill>
                  <a:srgbClr val="000066"/>
                </a:solidFill>
                <a:latin typeface="Times New Roman" pitchFamily="18" charset="0"/>
                <a:cs typeface="Times New Roman" pitchFamily="18" charset="0"/>
              </a:rPr>
              <a:t>.</a:t>
            </a:r>
          </a:p>
          <a:p>
            <a:r>
              <a:rPr lang="ru-RU" b="1" dirty="0">
                <a:solidFill>
                  <a:srgbClr val="000066"/>
                </a:solidFill>
                <a:latin typeface="Times New Roman" pitchFamily="18" charset="0"/>
                <a:cs typeface="Times New Roman" pitchFamily="18" charset="0"/>
              </a:rPr>
              <a:t>26. Осы </a:t>
            </a:r>
            <a:r>
              <a:rPr lang="ru-RU" b="1" dirty="0" err="1">
                <a:solidFill>
                  <a:srgbClr val="000066"/>
                </a:solidFill>
                <a:latin typeface="Times New Roman" pitchFamily="18" charset="0"/>
                <a:cs typeface="Times New Roman" pitchFamily="18" charset="0"/>
              </a:rPr>
              <a:t>Қағидаларда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тиісті</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хабарлау</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деп</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адамды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хатпен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тапсырыс</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хатпен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немесе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жеделхат</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арқылы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хабардар</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ету</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танылады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ол</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өзіне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немесе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онымен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бірге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тұратын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кәмелетке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толған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отбасы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мүшелерінің</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біріне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қолхат</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арқылы</a:t>
            </a:r>
            <a:r>
              <a:rPr lang="ru-RU" b="1" dirty="0">
                <a:solidFill>
                  <a:srgbClr val="000066"/>
                </a:solidFill>
                <a:latin typeface="Times New Roman" pitchFamily="18" charset="0"/>
                <a:cs typeface="Times New Roman" pitchFamily="18" charset="0"/>
              </a:rPr>
              <a:t> не </a:t>
            </a:r>
            <a:r>
              <a:rPr lang="ru-RU" b="1" dirty="0" err="1">
                <a:solidFill>
                  <a:srgbClr val="000066"/>
                </a:solidFill>
                <a:latin typeface="Times New Roman" pitchFamily="18" charset="0"/>
                <a:cs typeface="Times New Roman" pitchFamily="18" charset="0"/>
              </a:rPr>
              <a:t>хабарламаның</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немесе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шақырудың</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тіркелуін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қамтамасыз</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ететін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өзге</a:t>
            </a:r>
            <a:r>
              <a:rPr lang="ru-RU" b="1" dirty="0">
                <a:solidFill>
                  <a:srgbClr val="000066"/>
                </a:solidFill>
                <a:latin typeface="Times New Roman" pitchFamily="18" charset="0"/>
                <a:cs typeface="Times New Roman" pitchFamily="18" charset="0"/>
              </a:rPr>
              <a:t> де </a:t>
            </a:r>
            <a:r>
              <a:rPr lang="ru-RU" b="1" dirty="0" err="1">
                <a:solidFill>
                  <a:srgbClr val="000066"/>
                </a:solidFill>
                <a:latin typeface="Times New Roman" pitchFamily="18" charset="0"/>
                <a:cs typeface="Times New Roman" pitchFamily="18" charset="0"/>
              </a:rPr>
              <a:t>байланыс</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құралдарын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пайдалана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отырып</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тапсырылады</a:t>
            </a:r>
            <a:r>
              <a:rPr lang="ru-RU" b="1" dirty="0">
                <a:solidFill>
                  <a:srgbClr val="000066"/>
                </a:solidFill>
                <a:latin typeface="Times New Roman" pitchFamily="18" charset="0"/>
                <a:cs typeface="Times New Roman" pitchFamily="18" charset="0"/>
              </a:rPr>
              <a:t>.</a:t>
            </a:r>
          </a:p>
          <a:p>
            <a:r>
              <a:rPr lang="ru-RU" b="1" dirty="0">
                <a:solidFill>
                  <a:srgbClr val="000066"/>
                </a:solidFill>
                <a:latin typeface="Times New Roman" pitchFamily="18" charset="0"/>
                <a:cs typeface="Times New Roman" pitchFamily="18" charset="0"/>
              </a:rPr>
              <a:t>27. </a:t>
            </a:r>
            <a:r>
              <a:rPr lang="ru-RU" b="1" dirty="0" err="1">
                <a:solidFill>
                  <a:srgbClr val="000066"/>
                </a:solidFill>
                <a:latin typeface="Times New Roman" pitchFamily="18" charset="0"/>
                <a:cs typeface="Times New Roman" pitchFamily="18" charset="0"/>
              </a:rPr>
              <a:t>Отырыста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педагогтің</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жауапкершілігі</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мәселесін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қарау</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кезінде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Кеңес</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мына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мәселелерді</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шешеді</a:t>
            </a:r>
            <a:r>
              <a:rPr lang="ru-RU" b="1" dirty="0" smtClean="0">
                <a:solidFill>
                  <a:srgbClr val="000066"/>
                </a:solidFill>
                <a:latin typeface="Times New Roman" pitchFamily="18" charset="0"/>
                <a:cs typeface="Times New Roman" pitchFamily="18" charset="0"/>
              </a:rPr>
              <a:t>:</a:t>
            </a:r>
            <a:endParaRPr lang="ru-RU" b="1" dirty="0">
              <a:solidFill>
                <a:srgbClr val="000066"/>
              </a:solidFill>
              <a:latin typeface="Times New Roman" pitchFamily="18" charset="0"/>
              <a:cs typeface="Times New Roman" pitchFamily="18" charset="0"/>
            </a:endParaRPr>
          </a:p>
        </p:txBody>
      </p:sp>
      <p:sp>
        <p:nvSpPr>
          <p:cNvPr id="5" name="Прямоугольник 4"/>
          <p:cNvSpPr/>
          <p:nvPr/>
        </p:nvSpPr>
        <p:spPr>
          <a:xfrm>
            <a:off x="251520" y="4005063"/>
            <a:ext cx="4968552" cy="2585323"/>
          </a:xfrm>
          <a:prstGeom prst="rect">
            <a:avLst/>
          </a:prstGeom>
        </p:spPr>
        <p:txBody>
          <a:bodyPr wrap="square">
            <a:spAutoFit/>
          </a:bodyPr>
          <a:lstStyle/>
          <a:p>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педагогтің</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жауапкершілігін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қарау</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үшін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негіз</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болып</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табылатын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нақты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іс-әрекет</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әрекетсіздік</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орын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алды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ма</a:t>
            </a:r>
            <a:r>
              <a:rPr lang="ru-RU" b="1" dirty="0">
                <a:solidFill>
                  <a:srgbClr val="000066"/>
                </a:solidFill>
                <a:latin typeface="Times New Roman" pitchFamily="18" charset="0"/>
                <a:cs typeface="Times New Roman" pitchFamily="18" charset="0"/>
              </a:rPr>
              <a:t>;</a:t>
            </a:r>
          </a:p>
          <a:p>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бұл</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іс-әрекет</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әрекетсіздік</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әдепті</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бұзу</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болып</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табылады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ма</a:t>
            </a:r>
            <a:r>
              <a:rPr lang="ru-RU" b="1" dirty="0">
                <a:solidFill>
                  <a:srgbClr val="000066"/>
                </a:solidFill>
                <a:latin typeface="Times New Roman" pitchFamily="18" charset="0"/>
                <a:cs typeface="Times New Roman" pitchFamily="18" charset="0"/>
              </a:rPr>
              <a:t>;</a:t>
            </a:r>
          </a:p>
          <a:p>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бұл</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әдепті</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бұзу</a:t>
            </a:r>
            <a:r>
              <a:rPr lang="ru-RU" b="1" dirty="0">
                <a:solidFill>
                  <a:srgbClr val="000066"/>
                </a:solidFill>
                <a:latin typeface="Times New Roman" pitchFamily="18" charset="0"/>
                <a:cs typeface="Times New Roman" pitchFamily="18" charset="0"/>
              </a:rPr>
              <a:t> педагог </a:t>
            </a:r>
            <a:r>
              <a:rPr lang="ru-RU" b="1" dirty="0" err="1">
                <a:solidFill>
                  <a:srgbClr val="000066"/>
                </a:solidFill>
                <a:latin typeface="Times New Roman" pitchFamily="18" charset="0"/>
                <a:cs typeface="Times New Roman" pitchFamily="18" charset="0"/>
              </a:rPr>
              <a:t>тарапынан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жасалды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ма</a:t>
            </a:r>
            <a:r>
              <a:rPr lang="ru-RU" b="1" dirty="0">
                <a:solidFill>
                  <a:srgbClr val="000066"/>
                </a:solidFill>
                <a:latin typeface="Times New Roman" pitchFamily="18" charset="0"/>
                <a:cs typeface="Times New Roman" pitchFamily="18" charset="0"/>
              </a:rPr>
              <a:t>;</a:t>
            </a:r>
          </a:p>
          <a:p>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педагогтің</a:t>
            </a:r>
            <a:r>
              <a:rPr lang="ru-RU" b="1" dirty="0">
                <a:solidFill>
                  <a:srgbClr val="000066"/>
                </a:solidFill>
                <a:latin typeface="Times New Roman" pitchFamily="18" charset="0"/>
                <a:cs typeface="Times New Roman" pitchFamily="18" charset="0"/>
              </a:rPr>
              <a:t> осы </a:t>
            </a:r>
            <a:r>
              <a:rPr lang="ru-RU" b="1" dirty="0" err="1">
                <a:solidFill>
                  <a:srgbClr val="000066"/>
                </a:solidFill>
                <a:latin typeface="Times New Roman" pitchFamily="18" charset="0"/>
                <a:cs typeface="Times New Roman" pitchFamily="18" charset="0"/>
              </a:rPr>
              <a:t>бұзушылықты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жасауда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кінәсі</a:t>
            </a:r>
            <a:r>
              <a:rPr lang="ru-RU" b="1" dirty="0">
                <a:solidFill>
                  <a:srgbClr val="000066"/>
                </a:solidFill>
                <a:latin typeface="Times New Roman" pitchFamily="18" charset="0"/>
                <a:cs typeface="Times New Roman" pitchFamily="18" charset="0"/>
              </a:rPr>
              <a:t> бар </a:t>
            </a:r>
            <a:r>
              <a:rPr lang="ru-RU" b="1" dirty="0" err="1">
                <a:solidFill>
                  <a:srgbClr val="000066"/>
                </a:solidFill>
                <a:latin typeface="Times New Roman" pitchFamily="18" charset="0"/>
                <a:cs typeface="Times New Roman" pitchFamily="18" charset="0"/>
              </a:rPr>
              <a:t>ма</a:t>
            </a:r>
            <a:r>
              <a:rPr lang="ru-RU" b="1" dirty="0">
                <a:solidFill>
                  <a:srgbClr val="000066"/>
                </a:solidFill>
                <a:latin typeface="Times New Roman" pitchFamily="18" charset="0"/>
                <a:cs typeface="Times New Roman" pitchFamily="18" charset="0"/>
              </a:rPr>
              <a:t>.</a:t>
            </a:r>
          </a:p>
        </p:txBody>
      </p:sp>
    </p:spTree>
    <p:extLst>
      <p:ext uri="{BB962C8B-B14F-4D97-AF65-F5344CB8AC3E}">
        <p14:creationId xmlns:p14="http://schemas.microsoft.com/office/powerpoint/2010/main" val="2168142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Назарбек\Downloads\1614372584_40-p-fon-dlya-prezentatsii-neitralnii-svetlii-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6" y="-3408"/>
            <a:ext cx="934460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Назарбек\Downloads\EfOj807WoAAV8X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16632"/>
            <a:ext cx="3535769" cy="214503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Назарбек\Downloads\d8f1c2d02b92846ec68a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4121" y="2375259"/>
            <a:ext cx="3327787" cy="2100665"/>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Назарбек\Downloads\004999e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00" t="5449" r="11600" b="-3820"/>
          <a:stretch/>
        </p:blipFill>
        <p:spPr bwMode="auto">
          <a:xfrm>
            <a:off x="5527486" y="4557739"/>
            <a:ext cx="3023859" cy="209855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335846"/>
            <a:ext cx="5184576" cy="5909310"/>
          </a:xfrm>
          <a:prstGeom prst="rect">
            <a:avLst/>
          </a:prstGeom>
        </p:spPr>
        <p:txBody>
          <a:bodyPr wrap="square">
            <a:spAutoFit/>
          </a:bodyPr>
          <a:lstStyle/>
          <a:p>
            <a:pPr algn="just"/>
            <a:r>
              <a:rPr lang="ru-RU" b="1" dirty="0">
                <a:solidFill>
                  <a:srgbClr val="000099"/>
                </a:solidFill>
                <a:latin typeface="Times New Roman" pitchFamily="18" charset="0"/>
                <a:cs typeface="Times New Roman" pitchFamily="18" charset="0"/>
              </a:rPr>
              <a:t>28. </a:t>
            </a:r>
            <a:r>
              <a:rPr lang="ru-RU" b="1" dirty="0" err="1">
                <a:solidFill>
                  <a:srgbClr val="000099"/>
                </a:solidFill>
                <a:latin typeface="Times New Roman" pitchFamily="18" charset="0"/>
                <a:cs typeface="Times New Roman" pitchFamily="18" charset="0"/>
              </a:rPr>
              <a:t>Істі</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қарау</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қорытындылары</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бойынша</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Кеңес</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білім</a:t>
            </a:r>
            <a:r>
              <a:rPr lang="ru-RU" b="1" dirty="0">
                <a:solidFill>
                  <a:srgbClr val="000099"/>
                </a:solidFill>
                <a:latin typeface="Times New Roman" pitchFamily="18" charset="0"/>
                <a:cs typeface="Times New Roman" pitchFamily="18" charset="0"/>
              </a:rPr>
              <a:t> беру </a:t>
            </a:r>
            <a:r>
              <a:rPr lang="ru-RU" b="1" dirty="0" err="1">
                <a:solidFill>
                  <a:srgbClr val="000099"/>
                </a:solidFill>
                <a:latin typeface="Times New Roman" pitchFamily="18" charset="0"/>
                <a:cs typeface="Times New Roman" pitchFamily="18" charset="0"/>
              </a:rPr>
              <a:t>ұйымының</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басшысына</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педагогке</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тиісті</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жаза</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қолдануды</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және</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немесе</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қолданбауды</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ұсынады</a:t>
            </a:r>
            <a:r>
              <a:rPr lang="ru-RU" b="1" dirty="0">
                <a:solidFill>
                  <a:srgbClr val="000099"/>
                </a:solidFill>
                <a:latin typeface="Times New Roman" pitchFamily="18" charset="0"/>
                <a:cs typeface="Times New Roman" pitchFamily="18" charset="0"/>
              </a:rPr>
              <a:t>.</a:t>
            </a:r>
          </a:p>
          <a:p>
            <a:pPr algn="just"/>
            <a:r>
              <a:rPr lang="ru-RU" b="1" dirty="0">
                <a:solidFill>
                  <a:srgbClr val="000099"/>
                </a:solidFill>
                <a:latin typeface="Times New Roman" pitchFamily="18" charset="0"/>
                <a:cs typeface="Times New Roman" pitchFamily="18" charset="0"/>
              </a:rPr>
              <a:t>29. </a:t>
            </a:r>
            <a:r>
              <a:rPr lang="ru-RU" b="1" dirty="0" err="1">
                <a:solidFill>
                  <a:srgbClr val="000099"/>
                </a:solidFill>
                <a:latin typeface="Times New Roman" pitchFamily="18" charset="0"/>
                <a:cs typeface="Times New Roman" pitchFamily="18" charset="0"/>
              </a:rPr>
              <a:t>Кеңестің</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шешімі</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ұсынымдық</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сипатта</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болады</a:t>
            </a:r>
            <a:r>
              <a:rPr lang="ru-RU" b="1" dirty="0">
                <a:solidFill>
                  <a:srgbClr val="000099"/>
                </a:solidFill>
                <a:latin typeface="Times New Roman" pitchFamily="18" charset="0"/>
                <a:cs typeface="Times New Roman" pitchFamily="18" charset="0"/>
              </a:rPr>
              <a:t>.</a:t>
            </a:r>
          </a:p>
          <a:p>
            <a:pPr algn="just"/>
            <a:r>
              <a:rPr lang="ru-RU" b="1" dirty="0">
                <a:solidFill>
                  <a:srgbClr val="000099"/>
                </a:solidFill>
                <a:latin typeface="Times New Roman" pitchFamily="18" charset="0"/>
                <a:cs typeface="Times New Roman" pitchFamily="18" charset="0"/>
              </a:rPr>
              <a:t>30. </a:t>
            </a:r>
            <a:r>
              <a:rPr lang="ru-RU" b="1" dirty="0" err="1">
                <a:solidFill>
                  <a:srgbClr val="000099"/>
                </a:solidFill>
                <a:latin typeface="Times New Roman" pitchFamily="18" charset="0"/>
                <a:cs typeface="Times New Roman" pitchFamily="18" charset="0"/>
              </a:rPr>
              <a:t>Білім</a:t>
            </a:r>
            <a:r>
              <a:rPr lang="ru-RU" b="1" dirty="0">
                <a:solidFill>
                  <a:srgbClr val="000099"/>
                </a:solidFill>
                <a:latin typeface="Times New Roman" pitchFamily="18" charset="0"/>
                <a:cs typeface="Times New Roman" pitchFamily="18" charset="0"/>
              </a:rPr>
              <a:t> беру </a:t>
            </a:r>
            <a:r>
              <a:rPr lang="ru-RU" b="1" dirty="0" err="1">
                <a:solidFill>
                  <a:srgbClr val="000099"/>
                </a:solidFill>
                <a:latin typeface="Times New Roman" pitchFamily="18" charset="0"/>
                <a:cs typeface="Times New Roman" pitchFamily="18" charset="0"/>
              </a:rPr>
              <a:t>ұйымының</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басшысы</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Кеңестің</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ұсынымын</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қарау</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кезінде</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еңбек</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және</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өзге</a:t>
            </a:r>
            <a:r>
              <a:rPr lang="ru-RU" b="1" dirty="0">
                <a:solidFill>
                  <a:srgbClr val="000099"/>
                </a:solidFill>
                <a:latin typeface="Times New Roman" pitchFamily="18" charset="0"/>
                <a:cs typeface="Times New Roman" pitchFamily="18" charset="0"/>
              </a:rPr>
              <a:t> де </a:t>
            </a:r>
            <a:r>
              <a:rPr lang="ru-RU" b="1" dirty="0" err="1">
                <a:solidFill>
                  <a:srgbClr val="000099"/>
                </a:solidFill>
                <a:latin typeface="Times New Roman" pitchFamily="18" charset="0"/>
                <a:cs typeface="Times New Roman" pitchFamily="18" charset="0"/>
              </a:rPr>
              <a:t>заңнама</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талаптарына</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сәйкес</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шешім</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қабылдайды</a:t>
            </a:r>
            <a:r>
              <a:rPr lang="ru-RU" b="1" dirty="0">
                <a:solidFill>
                  <a:srgbClr val="000099"/>
                </a:solidFill>
                <a:latin typeface="Times New Roman" pitchFamily="18" charset="0"/>
                <a:cs typeface="Times New Roman" pitchFamily="18" charset="0"/>
              </a:rPr>
              <a:t>.</a:t>
            </a:r>
          </a:p>
          <a:p>
            <a:pPr algn="just"/>
            <a:r>
              <a:rPr lang="ru-RU" b="1" dirty="0">
                <a:solidFill>
                  <a:srgbClr val="000099"/>
                </a:solidFill>
                <a:latin typeface="Times New Roman" pitchFamily="18" charset="0"/>
                <a:cs typeface="Times New Roman" pitchFamily="18" charset="0"/>
              </a:rPr>
              <a:t>31. </a:t>
            </a:r>
            <a:r>
              <a:rPr lang="ru-RU" b="1" dirty="0" err="1">
                <a:solidFill>
                  <a:srgbClr val="000099"/>
                </a:solidFill>
                <a:latin typeface="Times New Roman" pitchFamily="18" charset="0"/>
                <a:cs typeface="Times New Roman" pitchFamily="18" charset="0"/>
              </a:rPr>
              <a:t>Педагогке</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қатысты</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талқылаулар</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және</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олардың</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негізінде</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қабылданған</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шешімдер</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оның</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жазбаша</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келісімімен</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ғана</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жариялануы</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мүмкін</a:t>
            </a:r>
            <a:r>
              <a:rPr lang="ru-RU" b="1" dirty="0">
                <a:solidFill>
                  <a:srgbClr val="000099"/>
                </a:solidFill>
                <a:latin typeface="Times New Roman" pitchFamily="18" charset="0"/>
                <a:cs typeface="Times New Roman" pitchFamily="18" charset="0"/>
              </a:rPr>
              <a:t>.</a:t>
            </a:r>
          </a:p>
          <a:p>
            <a:pPr algn="just"/>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Кеңес</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хатшысы</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өтініш</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берушіге</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оның</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өтінішін</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заңнамада</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белгіленген</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мерзімде</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қарау</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нәтижелерін</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жазбаша</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хабарлайды</a:t>
            </a:r>
            <a:r>
              <a:rPr lang="ru-RU" b="1" dirty="0">
                <a:solidFill>
                  <a:srgbClr val="000099"/>
                </a:solidFill>
                <a:latin typeface="Times New Roman" pitchFamily="18" charset="0"/>
                <a:cs typeface="Times New Roman" pitchFamily="18" charset="0"/>
              </a:rPr>
              <a:t>.</a:t>
            </a:r>
          </a:p>
          <a:p>
            <a:pPr algn="just"/>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Бұл</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ретте</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өтініш</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берушіні</a:t>
            </a:r>
            <a:r>
              <a:rPr lang="ru-RU" b="1" dirty="0">
                <a:solidFill>
                  <a:srgbClr val="000099"/>
                </a:solidFill>
                <a:latin typeface="Times New Roman" pitchFamily="18" charset="0"/>
                <a:cs typeface="Times New Roman" pitchFamily="18" charset="0"/>
              </a:rPr>
              <a:t> «Педагог </a:t>
            </a:r>
            <a:r>
              <a:rPr lang="ru-RU" b="1" dirty="0" err="1">
                <a:solidFill>
                  <a:srgbClr val="000099"/>
                </a:solidFill>
                <a:latin typeface="Times New Roman" pitchFamily="18" charset="0"/>
                <a:cs typeface="Times New Roman" pitchFamily="18" charset="0"/>
              </a:rPr>
              <a:t>мәртебесі</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туралы</a:t>
            </a:r>
            <a:r>
              <a:rPr lang="ru-RU" b="1" dirty="0">
                <a:solidFill>
                  <a:srgbClr val="000099"/>
                </a:solidFill>
                <a:latin typeface="Times New Roman" pitchFamily="18" charset="0"/>
                <a:cs typeface="Times New Roman" pitchFamily="18" charset="0"/>
              </a:rPr>
              <a:t>» ҚР </a:t>
            </a:r>
            <a:r>
              <a:rPr lang="ru-RU" b="1" dirty="0" err="1">
                <a:solidFill>
                  <a:srgbClr val="000099"/>
                </a:solidFill>
                <a:latin typeface="Times New Roman" pitchFamily="18" charset="0"/>
                <a:cs typeface="Times New Roman" pitchFamily="18" charset="0"/>
              </a:rPr>
              <a:t>Заңының</a:t>
            </a:r>
            <a:r>
              <a:rPr lang="ru-RU" b="1" dirty="0">
                <a:solidFill>
                  <a:srgbClr val="000099"/>
                </a:solidFill>
                <a:latin typeface="Times New Roman" pitchFamily="18" charset="0"/>
                <a:cs typeface="Times New Roman" pitchFamily="18" charset="0"/>
              </a:rPr>
              <a:t> 16-б. 4-т. </a:t>
            </a:r>
            <a:r>
              <a:rPr lang="ru-RU" b="1" dirty="0" err="1">
                <a:solidFill>
                  <a:srgbClr val="000099"/>
                </a:solidFill>
                <a:latin typeface="Times New Roman" pitchFamily="18" charset="0"/>
                <a:cs typeface="Times New Roman" pitchFamily="18" charset="0"/>
              </a:rPr>
              <a:t>және</a:t>
            </a:r>
            <a:r>
              <a:rPr lang="ru-RU" b="1" dirty="0">
                <a:solidFill>
                  <a:srgbClr val="000099"/>
                </a:solidFill>
                <a:latin typeface="Times New Roman" pitchFamily="18" charset="0"/>
                <a:cs typeface="Times New Roman" pitchFamily="18" charset="0"/>
              </a:rPr>
              <a:t> осы </a:t>
            </a:r>
            <a:r>
              <a:rPr lang="ru-RU" b="1" dirty="0" err="1">
                <a:solidFill>
                  <a:srgbClr val="000099"/>
                </a:solidFill>
                <a:latin typeface="Times New Roman" pitchFamily="18" charset="0"/>
                <a:cs typeface="Times New Roman" pitchFamily="18" charset="0"/>
              </a:rPr>
              <a:t>Қағидалардың</a:t>
            </a:r>
            <a:r>
              <a:rPr lang="ru-RU" b="1" dirty="0">
                <a:solidFill>
                  <a:srgbClr val="000099"/>
                </a:solidFill>
                <a:latin typeface="Times New Roman" pitchFamily="18" charset="0"/>
                <a:cs typeface="Times New Roman" pitchFamily="18" charset="0"/>
              </a:rPr>
              <a:t> 31-т. </a:t>
            </a:r>
            <a:r>
              <a:rPr lang="ru-RU" b="1" dirty="0" err="1">
                <a:solidFill>
                  <a:srgbClr val="000099"/>
                </a:solidFill>
                <a:latin typeface="Times New Roman" pitchFamily="18" charset="0"/>
                <a:cs typeface="Times New Roman" pitchFamily="18" charset="0"/>
              </a:rPr>
              <a:t>талаптарын</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сақтау</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қажеттігі</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туралы</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хабардар</a:t>
            </a:r>
            <a:r>
              <a:rPr lang="ru-RU" b="1" dirty="0">
                <a:solidFill>
                  <a:srgbClr val="000099"/>
                </a:solidFill>
                <a:latin typeface="Times New Roman" pitchFamily="18" charset="0"/>
                <a:cs typeface="Times New Roman" pitchFamily="18" charset="0"/>
              </a:rPr>
              <a:t> </a:t>
            </a:r>
            <a:r>
              <a:rPr lang="ru-RU" b="1" dirty="0" err="1">
                <a:solidFill>
                  <a:srgbClr val="000099"/>
                </a:solidFill>
                <a:latin typeface="Times New Roman" pitchFamily="18" charset="0"/>
                <a:cs typeface="Times New Roman" pitchFamily="18" charset="0"/>
              </a:rPr>
              <a:t>етеді</a:t>
            </a:r>
            <a:r>
              <a:rPr lang="ru-RU" b="1" dirty="0">
                <a:solidFill>
                  <a:srgbClr val="000099"/>
                </a:solidFill>
                <a:latin typeface="Times New Roman" pitchFamily="18" charset="0"/>
                <a:cs typeface="Times New Roman" pitchFamily="18" charset="0"/>
              </a:rPr>
              <a:t>.</a:t>
            </a:r>
          </a:p>
        </p:txBody>
      </p:sp>
    </p:spTree>
    <p:extLst>
      <p:ext uri="{BB962C8B-B14F-4D97-AF65-F5344CB8AC3E}">
        <p14:creationId xmlns:p14="http://schemas.microsoft.com/office/powerpoint/2010/main" val="3262349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Назарбек\Downloads\1614372584_40-p-fon-dlya-prezentatsii-neitralnii-svetlii-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938"/>
            <a:ext cx="9304665" cy="6957392"/>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Users\Назарбек\Downloads\office-negotiations-vector-1224672.jpg"/>
          <p:cNvPicPr>
            <a:picLocks noChangeAspect="1" noChangeArrowheads="1"/>
          </p:cNvPicPr>
          <p:nvPr/>
        </p:nvPicPr>
        <p:blipFill rotWithShape="1">
          <a:blip r:embed="rId3">
            <a:extLst>
              <a:ext uri="{28A0092B-C50C-407E-A947-70E740481C1C}">
                <a14:useLocalDpi xmlns:a14="http://schemas.microsoft.com/office/drawing/2010/main" val="0"/>
              </a:ext>
            </a:extLst>
          </a:blip>
          <a:srcRect l="8476" t="1522" r="8476" b="12090"/>
          <a:stretch/>
        </p:blipFill>
        <p:spPr bwMode="auto">
          <a:xfrm>
            <a:off x="2275756" y="1772816"/>
            <a:ext cx="3854501" cy="43388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309930"/>
            <a:ext cx="8280920" cy="646331"/>
          </a:xfrm>
          <a:prstGeom prst="rect">
            <a:avLst/>
          </a:prstGeom>
          <a:noFill/>
        </p:spPr>
        <p:txBody>
          <a:bodyPr wrap="square" rtlCol="0">
            <a:spAutoFit/>
          </a:bodyPr>
          <a:lstStyle/>
          <a:p>
            <a:r>
              <a:rPr lang="kk-KZ" sz="3600" b="1" i="1" dirty="0" smtClean="0">
                <a:latin typeface="Times New Roman" pitchFamily="18" charset="0"/>
                <a:cs typeface="Times New Roman" pitchFamily="18" charset="0"/>
              </a:rPr>
              <a:t>      </a:t>
            </a:r>
            <a:r>
              <a:rPr lang="kk-KZ" sz="3600" b="1" i="1" dirty="0" smtClean="0">
                <a:solidFill>
                  <a:srgbClr val="00B050"/>
                </a:solidFill>
                <a:latin typeface="Times New Roman" pitchFamily="18" charset="0"/>
                <a:cs typeface="Times New Roman" pitchFamily="18" charset="0"/>
              </a:rPr>
              <a:t>НАЗАРЛАРЫҢЫЗҒА РАХМЕТ!</a:t>
            </a:r>
            <a:endParaRPr lang="ru-RU" sz="3600" b="1" i="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053277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ln/>
        </p:spPr>
        <p:style>
          <a:lnRef idx="2">
            <a:schemeClr val="accent1"/>
          </a:lnRef>
          <a:fillRef idx="1">
            <a:schemeClr val="lt1"/>
          </a:fillRef>
          <a:effectRef idx="0">
            <a:schemeClr val="accent1"/>
          </a:effectRef>
          <a:fontRef idx="minor">
            <a:schemeClr val="dk1"/>
          </a:fontRef>
        </p:style>
      </p:pic>
      <p:sp>
        <p:nvSpPr>
          <p:cNvPr id="2" name="TextBox 1"/>
          <p:cNvSpPr txBox="1"/>
          <p:nvPr/>
        </p:nvSpPr>
        <p:spPr>
          <a:xfrm>
            <a:off x="3203848" y="0"/>
            <a:ext cx="4248472" cy="369332"/>
          </a:xfrm>
          <a:prstGeom prst="rect">
            <a:avLst/>
          </a:prstGeom>
          <a:noFill/>
        </p:spPr>
        <p:txBody>
          <a:bodyPr wrap="square" rtlCol="0">
            <a:spAutoFit/>
          </a:bodyPr>
          <a:lstStyle/>
          <a:p>
            <a:r>
              <a:rPr lang="en-US" dirty="0" smtClean="0">
                <a:solidFill>
                  <a:srgbClr val="002060"/>
                </a:solidFill>
                <a:latin typeface="Times New Roman" pitchFamily="18" charset="0"/>
                <a:cs typeface="Times New Roman" pitchFamily="18" charset="0"/>
              </a:rPr>
              <a:t>29.08</a:t>
            </a:r>
            <a:r>
              <a:rPr lang="kk-KZ" dirty="0" smtClean="0">
                <a:solidFill>
                  <a:srgbClr val="002060"/>
                </a:solidFill>
                <a:latin typeface="Times New Roman" pitchFamily="18" charset="0"/>
                <a:cs typeface="Times New Roman" pitchFamily="18" charset="0"/>
              </a:rPr>
              <a:t>.</a:t>
            </a:r>
            <a:r>
              <a:rPr lang="en-US" dirty="0" smtClean="0">
                <a:solidFill>
                  <a:srgbClr val="002060"/>
                </a:solidFill>
                <a:latin typeface="Times New Roman" pitchFamily="18" charset="0"/>
                <a:cs typeface="Times New Roman" pitchFamily="18" charset="0"/>
              </a:rPr>
              <a:t>2020</a:t>
            </a:r>
            <a:r>
              <a:rPr lang="kk-KZ" dirty="0" smtClean="0">
                <a:solidFill>
                  <a:srgbClr val="002060"/>
                </a:solidFill>
                <a:latin typeface="Times New Roman" pitchFamily="18" charset="0"/>
                <a:cs typeface="Times New Roman" pitchFamily="18" charset="0"/>
              </a:rPr>
              <a:t>ж    </a:t>
            </a:r>
            <a:endParaRPr lang="ru-RU" dirty="0">
              <a:solidFill>
                <a:srgbClr val="002060"/>
              </a:solidFill>
              <a:latin typeface="Times New Roman" pitchFamily="18" charset="0"/>
              <a:cs typeface="Times New Roman" pitchFamily="18" charset="0"/>
            </a:endParaRPr>
          </a:p>
        </p:txBody>
      </p:sp>
      <p:sp>
        <p:nvSpPr>
          <p:cNvPr id="3" name="TextBox 2"/>
          <p:cNvSpPr txBox="1"/>
          <p:nvPr/>
        </p:nvSpPr>
        <p:spPr>
          <a:xfrm>
            <a:off x="2483768" y="369332"/>
            <a:ext cx="6192688" cy="707886"/>
          </a:xfrm>
          <a:prstGeom prst="rect">
            <a:avLst/>
          </a:prstGeom>
          <a:noFill/>
        </p:spPr>
        <p:txBody>
          <a:bodyPr wrap="square" rtlCol="0">
            <a:spAutoFit/>
          </a:bodyPr>
          <a:lstStyle/>
          <a:p>
            <a:r>
              <a:rPr lang="kk-KZ" sz="2000" dirty="0" smtClean="0">
                <a:latin typeface="Times New Roman" pitchFamily="18" charset="0"/>
                <a:cs typeface="Times New Roman" pitchFamily="18" charset="0"/>
              </a:rPr>
              <a:t>           </a:t>
            </a:r>
            <a:r>
              <a:rPr lang="kk-KZ" sz="2000" dirty="0" smtClean="0">
                <a:solidFill>
                  <a:srgbClr val="002060"/>
                </a:solidFill>
                <a:latin typeface="Times New Roman" pitchFamily="18" charset="0"/>
                <a:cs typeface="Times New Roman" pitchFamily="18" charset="0"/>
              </a:rPr>
              <a:t>Педагогикалық әдеп жөніндегі</a:t>
            </a:r>
          </a:p>
          <a:p>
            <a:r>
              <a:rPr lang="kk-KZ" sz="2000" dirty="0">
                <a:solidFill>
                  <a:srgbClr val="002060"/>
                </a:solidFill>
                <a:latin typeface="Times New Roman" pitchFamily="18" charset="0"/>
                <a:cs typeface="Times New Roman" pitchFamily="18" charset="0"/>
              </a:rPr>
              <a:t> </a:t>
            </a:r>
            <a:r>
              <a:rPr lang="kk-KZ" sz="2000" dirty="0" smtClean="0">
                <a:solidFill>
                  <a:srgbClr val="002060"/>
                </a:solidFill>
                <a:latin typeface="Times New Roman" pitchFamily="18" charset="0"/>
                <a:cs typeface="Times New Roman" pitchFamily="18" charset="0"/>
              </a:rPr>
              <a:t>                             кеңес құру жайлы </a:t>
            </a:r>
            <a:endParaRPr lang="ru-RU" sz="2000" dirty="0">
              <a:solidFill>
                <a:srgbClr val="002060"/>
              </a:solidFill>
              <a:latin typeface="Times New Roman" pitchFamily="18" charset="0"/>
              <a:cs typeface="Times New Roman" pitchFamily="18" charset="0"/>
            </a:endParaRPr>
          </a:p>
        </p:txBody>
      </p:sp>
      <p:sp>
        <p:nvSpPr>
          <p:cNvPr id="5" name="TextBox 4"/>
          <p:cNvSpPr txBox="1"/>
          <p:nvPr/>
        </p:nvSpPr>
        <p:spPr>
          <a:xfrm>
            <a:off x="3419872" y="1030670"/>
            <a:ext cx="5400600" cy="4739759"/>
          </a:xfrm>
          <a:prstGeom prst="rect">
            <a:avLst/>
          </a:prstGeom>
          <a:noFill/>
        </p:spPr>
        <p:txBody>
          <a:bodyPr wrap="square" rtlCol="0">
            <a:spAutoFit/>
          </a:bodyPr>
          <a:lstStyle/>
          <a:p>
            <a:r>
              <a:rPr lang="kk-KZ" sz="1400" b="1" dirty="0" smtClean="0">
                <a:solidFill>
                  <a:srgbClr val="000099"/>
                </a:solidFill>
                <a:latin typeface="Times New Roman" pitchFamily="18" charset="0"/>
                <a:cs typeface="Times New Roman" pitchFamily="18" charset="0"/>
              </a:rPr>
              <a:t>Қармақшы аудандық Әділет  Басқармасында 09.07.2015ж. </a:t>
            </a:r>
            <a:r>
              <a:rPr lang="kk-KZ" sz="1400" b="1" dirty="0">
                <a:solidFill>
                  <a:srgbClr val="000099"/>
                </a:solidFill>
                <a:latin typeface="Times New Roman" pitchFamily="18" charset="0"/>
                <a:cs typeface="Times New Roman" pitchFamily="18" charset="0"/>
              </a:rPr>
              <a:t>к</a:t>
            </a:r>
            <a:r>
              <a:rPr lang="kk-KZ" sz="1400" b="1" dirty="0" smtClean="0">
                <a:solidFill>
                  <a:srgbClr val="000099"/>
                </a:solidFill>
                <a:latin typeface="Times New Roman" pitchFamily="18" charset="0"/>
                <a:cs typeface="Times New Roman" pitchFamily="18" charset="0"/>
              </a:rPr>
              <a:t>үні тіркелген  «Қармақшы аудандық білім бөлімінің </a:t>
            </a:r>
          </a:p>
          <a:p>
            <a:r>
              <a:rPr lang="kk-KZ" sz="1400" b="1" dirty="0" smtClean="0">
                <a:solidFill>
                  <a:srgbClr val="000099"/>
                </a:solidFill>
                <a:latin typeface="Times New Roman" pitchFamily="18" charset="0"/>
                <a:cs typeface="Times New Roman" pitchFamily="18" charset="0"/>
              </a:rPr>
              <a:t>«№ 273 орта мектебі» КММ  Ержесіне сәйкес, педагогикалық әдеп қағидаларыг бұзуға жол бермеу, еңбек дауларын  уақытылы шешу мақсатында</a:t>
            </a:r>
          </a:p>
          <a:p>
            <a:r>
              <a:rPr lang="kk-KZ" sz="1400" b="1" dirty="0" smtClean="0">
                <a:solidFill>
                  <a:srgbClr val="000099"/>
                </a:solidFill>
                <a:latin typeface="Times New Roman" pitchFamily="18" charset="0"/>
                <a:cs typeface="Times New Roman" pitchFamily="18" charset="0"/>
              </a:rPr>
              <a:t>БҰЙЫРАМЫН:</a:t>
            </a:r>
          </a:p>
          <a:p>
            <a:r>
              <a:rPr lang="kk-KZ" sz="1400" b="1" dirty="0" smtClean="0">
                <a:solidFill>
                  <a:srgbClr val="000099"/>
                </a:solidFill>
                <a:latin typeface="Times New Roman" pitchFamily="18" charset="0"/>
                <a:cs typeface="Times New Roman" pitchFamily="18" charset="0"/>
              </a:rPr>
              <a:t>Келесі құрамда педагогикалық әдеп жөніндегі кеңес  құрылсын:</a:t>
            </a:r>
          </a:p>
          <a:p>
            <a:r>
              <a:rPr lang="kk-KZ" sz="1400" b="1" dirty="0" smtClean="0">
                <a:solidFill>
                  <a:srgbClr val="000099"/>
                </a:solidFill>
                <a:latin typeface="Times New Roman" pitchFamily="18" charset="0"/>
                <a:cs typeface="Times New Roman" pitchFamily="18" charset="0"/>
              </a:rPr>
              <a:t>1.З.Бакиева –кәсіподақ ұйымының төрайымы, директордың тәрбие ісі жөніндегі орынбасары;</a:t>
            </a:r>
          </a:p>
          <a:p>
            <a:r>
              <a:rPr lang="kk-KZ" sz="1400" b="1" dirty="0" smtClean="0">
                <a:solidFill>
                  <a:srgbClr val="000099"/>
                </a:solidFill>
                <a:latin typeface="Times New Roman" pitchFamily="18" charset="0"/>
                <a:cs typeface="Times New Roman" pitchFamily="18" charset="0"/>
              </a:rPr>
              <a:t>2. С.Күнхожаев –Қармақшы аудандық білім бөлімінің білім беруді дамыту секторының маманы;</a:t>
            </a:r>
          </a:p>
          <a:p>
            <a:r>
              <a:rPr lang="kk-KZ" sz="1400" b="1" dirty="0" smtClean="0">
                <a:solidFill>
                  <a:srgbClr val="000099"/>
                </a:solidFill>
                <a:latin typeface="Times New Roman" pitchFamily="18" charset="0"/>
                <a:cs typeface="Times New Roman" pitchFamily="18" charset="0"/>
              </a:rPr>
              <a:t>3. К.Тлеугабылова –құрметті демалыстағы мұғалім;</a:t>
            </a:r>
          </a:p>
          <a:p>
            <a:r>
              <a:rPr lang="kk-KZ" sz="1400" b="1" dirty="0" smtClean="0">
                <a:solidFill>
                  <a:srgbClr val="000099"/>
                </a:solidFill>
                <a:latin typeface="Times New Roman" pitchFamily="18" charset="0"/>
                <a:cs typeface="Times New Roman" pitchFamily="18" charset="0"/>
              </a:rPr>
              <a:t>4. М.Қонысбаева -</a:t>
            </a:r>
            <a:r>
              <a:rPr lang="kk-KZ" sz="1400" b="1" dirty="0">
                <a:solidFill>
                  <a:srgbClr val="000099"/>
                </a:solidFill>
                <a:latin typeface="Times New Roman" pitchFamily="18" charset="0"/>
                <a:cs typeface="Times New Roman" pitchFamily="18" charset="0"/>
              </a:rPr>
              <a:t> құрметті демалыстағы </a:t>
            </a:r>
            <a:r>
              <a:rPr lang="kk-KZ" sz="1400" b="1" dirty="0" smtClean="0">
                <a:solidFill>
                  <a:srgbClr val="000099"/>
                </a:solidFill>
                <a:latin typeface="Times New Roman" pitchFamily="18" charset="0"/>
                <a:cs typeface="Times New Roman" pitchFamily="18" charset="0"/>
              </a:rPr>
              <a:t>мұғалім;</a:t>
            </a:r>
          </a:p>
          <a:p>
            <a:r>
              <a:rPr lang="kk-KZ" sz="1400" b="1" dirty="0" smtClean="0">
                <a:solidFill>
                  <a:srgbClr val="000099"/>
                </a:solidFill>
                <a:latin typeface="Times New Roman" pitchFamily="18" charset="0"/>
                <a:cs typeface="Times New Roman" pitchFamily="18" charset="0"/>
              </a:rPr>
              <a:t>5.М.Бердекеева –директордың оқу ісі жөніндегі орынбасары;</a:t>
            </a:r>
          </a:p>
          <a:p>
            <a:r>
              <a:rPr lang="kk-KZ" sz="1400" b="1" dirty="0" smtClean="0">
                <a:solidFill>
                  <a:srgbClr val="000099"/>
                </a:solidFill>
                <a:latin typeface="Times New Roman" pitchFamily="18" charset="0"/>
                <a:cs typeface="Times New Roman" pitchFamily="18" charset="0"/>
              </a:rPr>
              <a:t>6.К.Абильдаева –бастауыш сыныптар мұғалімі;</a:t>
            </a:r>
          </a:p>
          <a:p>
            <a:r>
              <a:rPr lang="kk-KZ" sz="1400" b="1" dirty="0" smtClean="0">
                <a:solidFill>
                  <a:srgbClr val="000099"/>
                </a:solidFill>
                <a:latin typeface="Times New Roman" pitchFamily="18" charset="0"/>
                <a:cs typeface="Times New Roman" pitchFamily="18" charset="0"/>
              </a:rPr>
              <a:t>7.Р.Жұбатқанова -</a:t>
            </a:r>
            <a:r>
              <a:rPr lang="kk-KZ" sz="1400" b="1" dirty="0">
                <a:solidFill>
                  <a:srgbClr val="000099"/>
                </a:solidFill>
                <a:latin typeface="Times New Roman" pitchFamily="18" charset="0"/>
                <a:cs typeface="Times New Roman" pitchFamily="18" charset="0"/>
              </a:rPr>
              <a:t> директордың оқу ісі жөніндегі </a:t>
            </a:r>
            <a:r>
              <a:rPr lang="kk-KZ" sz="1400" b="1" dirty="0" smtClean="0">
                <a:solidFill>
                  <a:srgbClr val="000099"/>
                </a:solidFill>
                <a:latin typeface="Times New Roman" pitchFamily="18" charset="0"/>
                <a:cs typeface="Times New Roman" pitchFamily="18" charset="0"/>
              </a:rPr>
              <a:t>орынбасары;</a:t>
            </a:r>
          </a:p>
          <a:p>
            <a:r>
              <a:rPr lang="kk-KZ" sz="1400" b="1" dirty="0">
                <a:solidFill>
                  <a:srgbClr val="000099"/>
                </a:solidFill>
                <a:latin typeface="Times New Roman" pitchFamily="18" charset="0"/>
                <a:cs typeface="Times New Roman" pitchFamily="18" charset="0"/>
              </a:rPr>
              <a:t>8</a:t>
            </a:r>
            <a:r>
              <a:rPr lang="kk-KZ" sz="1400" b="1" dirty="0" smtClean="0">
                <a:solidFill>
                  <a:srgbClr val="000099"/>
                </a:solidFill>
                <a:latin typeface="Times New Roman" pitchFamily="18" charset="0"/>
                <a:cs typeface="Times New Roman" pitchFamily="18" charset="0"/>
              </a:rPr>
              <a:t>. М.Абжалиева –орыс тілі мен әдебиеті МБ жетекшісі;</a:t>
            </a:r>
          </a:p>
          <a:p>
            <a:r>
              <a:rPr lang="kk-KZ" sz="1400" b="1" dirty="0">
                <a:solidFill>
                  <a:srgbClr val="000099"/>
                </a:solidFill>
                <a:latin typeface="Times New Roman" pitchFamily="18" charset="0"/>
                <a:cs typeface="Times New Roman" pitchFamily="18" charset="0"/>
              </a:rPr>
              <a:t>9</a:t>
            </a:r>
            <a:r>
              <a:rPr lang="kk-KZ" sz="1400" b="1" dirty="0" smtClean="0">
                <a:solidFill>
                  <a:srgbClr val="000099"/>
                </a:solidFill>
                <a:latin typeface="Times New Roman" pitchFamily="18" charset="0"/>
                <a:cs typeface="Times New Roman" pitchFamily="18" charset="0"/>
              </a:rPr>
              <a:t>. Г.Раманкулова – қазақ тілі мен әдебиеті пәні мұғалімі;</a:t>
            </a:r>
          </a:p>
          <a:p>
            <a:endParaRPr lang="kk-KZ" b="1" dirty="0" smtClean="0">
              <a:solidFill>
                <a:srgbClr val="000099"/>
              </a:solidFill>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560018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 y="-12014"/>
            <a:ext cx="9149499" cy="6870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404664"/>
            <a:ext cx="8712968" cy="6247864"/>
          </a:xfrm>
          <a:prstGeom prst="rect">
            <a:avLst/>
          </a:prstGeom>
        </p:spPr>
        <p:txBody>
          <a:bodyPr wrap="square">
            <a:spAutoFit/>
          </a:bodyPr>
          <a:lstStyle/>
          <a:p>
            <a:pPr algn="just"/>
            <a:r>
              <a:rPr lang="kk-KZ" sz="2000" dirty="0">
                <a:solidFill>
                  <a:srgbClr val="000066"/>
                </a:solidFill>
                <a:latin typeface="Times New Roman" pitchFamily="18" charset="0"/>
                <a:cs typeface="Times New Roman" pitchFamily="18" charset="0"/>
              </a:rPr>
              <a:t>Оқу-тәрбие процесінің сәтті өтуінің алғышартына мұғалімнің кәсіптік мәдениеті жатады. Педагог – білім беру жүйесіндегі негізгі тұлға. Оның кәсіпқойлығы мен адамгершілікті мәдениетінің даму деңгейімен осы саладағы, сондай-ақ жалпы қоғам дамуындағы кез келген жетістіктер айқындалады. Сондықтан педагогтің кәсіптік мәдениетінің деңгейі жоғары болуы тиіс.</a:t>
            </a:r>
            <a:endParaRPr lang="ru-RU" sz="2000" dirty="0">
              <a:solidFill>
                <a:srgbClr val="000066"/>
              </a:solidFill>
              <a:latin typeface="Times New Roman" pitchFamily="18" charset="0"/>
              <a:cs typeface="Times New Roman" pitchFamily="18" charset="0"/>
            </a:endParaRPr>
          </a:p>
          <a:p>
            <a:pPr algn="just"/>
            <a:r>
              <a:rPr lang="kk-KZ" sz="2000" dirty="0">
                <a:solidFill>
                  <a:srgbClr val="000066"/>
                </a:solidFill>
                <a:latin typeface="Times New Roman" pitchFamily="18" charset="0"/>
                <a:cs typeface="Times New Roman" pitchFamily="18" charset="0"/>
              </a:rPr>
              <a:t>Педагогтің кәсіби мәдениетінің маңызды құрамдасына педагогикалық әдеп жатады, ол педагог білім алушылармен, олардың ата-аналарымен, әріптестерімен араласу барысында басшылыққа алуы тиіс нормативтік адамгершілік ұстанымдарды айқындайды.</a:t>
            </a:r>
            <a:endParaRPr lang="ru-RU" sz="2000" dirty="0">
              <a:solidFill>
                <a:srgbClr val="000066"/>
              </a:solidFill>
              <a:latin typeface="Times New Roman" pitchFamily="18" charset="0"/>
              <a:cs typeface="Times New Roman" pitchFamily="18" charset="0"/>
            </a:endParaRPr>
          </a:p>
          <a:p>
            <a:pPr algn="just"/>
            <a:r>
              <a:rPr lang="kk-KZ" sz="2000" dirty="0">
                <a:solidFill>
                  <a:srgbClr val="000066"/>
                </a:solidFill>
                <a:latin typeface="Times New Roman" pitchFamily="18" charset="0"/>
                <a:cs typeface="Times New Roman" pitchFamily="18" charset="0"/>
              </a:rPr>
              <a:t>Педагогикалық әдеп – бұл педагогтің педагогикалық қызметіне негізделген қарым-қатынас пен педагогикалық қызметтің адамгершілікті сипатын қамтамасыз етуші педагог іс-әрекеті нормалары мен қағидаларының жинағы; педагогтің кәсіби адамгершілігі.</a:t>
            </a:r>
            <a:endParaRPr lang="ru-RU" sz="2000" dirty="0">
              <a:solidFill>
                <a:srgbClr val="000066"/>
              </a:solidFill>
              <a:latin typeface="Times New Roman" pitchFamily="18" charset="0"/>
              <a:cs typeface="Times New Roman" pitchFamily="18" charset="0"/>
            </a:endParaRPr>
          </a:p>
          <a:p>
            <a:pPr algn="just"/>
            <a:r>
              <a:rPr lang="kk-KZ" sz="2000" dirty="0">
                <a:solidFill>
                  <a:srgbClr val="000066"/>
                </a:solidFill>
                <a:latin typeface="Times New Roman" pitchFamily="18" charset="0"/>
                <a:cs typeface="Times New Roman" pitchFamily="18" charset="0"/>
              </a:rPr>
              <a:t>Педагогикалық әдеп педагогтер мен оқушылар арасында қарым-қатынас орнату кезінде адамгершілігі жоғары, өз абыройын ойлайтын азаматты дамытуға көмектесетін адамгершілікті қағидаттарға сүйену керек.</a:t>
            </a:r>
            <a:endParaRPr lang="ru-RU" sz="2000" dirty="0">
              <a:solidFill>
                <a:srgbClr val="000066"/>
              </a:solidFill>
              <a:latin typeface="Times New Roman" pitchFamily="18" charset="0"/>
              <a:cs typeface="Times New Roman" pitchFamily="18" charset="0"/>
            </a:endParaRPr>
          </a:p>
          <a:p>
            <a:pPr algn="just"/>
            <a:r>
              <a:rPr lang="kk-KZ" sz="2000" dirty="0">
                <a:solidFill>
                  <a:srgbClr val="000066"/>
                </a:solidFill>
                <a:latin typeface="Times New Roman" pitchFamily="18" charset="0"/>
                <a:cs typeface="Times New Roman" pitchFamily="18" charset="0"/>
              </a:rPr>
              <a:t>«Педагог мәртебесі туралы» ҚР Заңының 5-б. сәйкес педагогтік әдеп заңдылық, адалдық, жауапкершілік, жеке адамның ар-намысы мен қадір-қасиетін құрметтеу қағидаттарына негізделеді.</a:t>
            </a:r>
            <a:endParaRPr lang="ru-RU" sz="2000" dirty="0">
              <a:solidFill>
                <a:srgbClr val="000066"/>
              </a:solidFill>
              <a:latin typeface="Times New Roman" pitchFamily="18" charset="0"/>
              <a:cs typeface="Times New Roman" pitchFamily="18" charset="0"/>
            </a:endParaRPr>
          </a:p>
        </p:txBody>
      </p:sp>
    </p:spTree>
    <p:extLst>
      <p:ext uri="{BB962C8B-B14F-4D97-AF65-F5344CB8AC3E}">
        <p14:creationId xmlns:p14="http://schemas.microsoft.com/office/powerpoint/2010/main" val="2946366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Назарбек\Desktop\педсоветке әдеп\beautiful_background_for_presentation_7_141428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1" y="260648"/>
            <a:ext cx="8812928" cy="3170099"/>
          </a:xfrm>
          <a:prstGeom prst="rect">
            <a:avLst/>
          </a:prstGeom>
        </p:spPr>
        <p:txBody>
          <a:bodyPr wrap="square">
            <a:spAutoFit/>
          </a:bodyPr>
          <a:lstStyle/>
          <a:p>
            <a:pPr algn="ctr"/>
            <a:r>
              <a:rPr lang="kk-KZ" sz="2000" b="1" dirty="0">
                <a:solidFill>
                  <a:srgbClr val="000099"/>
                </a:solidFill>
              </a:rPr>
              <a:t>Педагогикалық әдеп кеңесінің қызметі</a:t>
            </a:r>
            <a:endParaRPr lang="ru-RU" sz="2000" dirty="0">
              <a:solidFill>
                <a:srgbClr val="000099"/>
              </a:solidFill>
            </a:endParaRPr>
          </a:p>
          <a:p>
            <a:pPr algn="just"/>
            <a:r>
              <a:rPr lang="kk-KZ" sz="2000" dirty="0">
                <a:solidFill>
                  <a:srgbClr val="002060"/>
                </a:solidFill>
                <a:latin typeface="Times New Roman" pitchFamily="18" charset="0"/>
                <a:cs typeface="Times New Roman" pitchFamily="18" charset="0"/>
              </a:rPr>
              <a:t>«Педагог мәртебесі туралы» ҚР Заңының 16-б. сәйкес педагогтік әдеп жөніндегі кеңестің қызметі білім беру саласындағы уәкілетті орган бекітетін педагогтік әдеп жөніндегі кеңестің жұмысын ұйымдастырудың үлгілік қағидалары негізінде білім беру ұйымы айқындайтын тәртіппен жүзеге асырылады.</a:t>
            </a:r>
            <a:endParaRPr lang="ru-RU" sz="2000" dirty="0">
              <a:solidFill>
                <a:srgbClr val="002060"/>
              </a:solidFill>
              <a:latin typeface="Times New Roman" pitchFamily="18" charset="0"/>
              <a:cs typeface="Times New Roman" pitchFamily="18" charset="0"/>
            </a:endParaRPr>
          </a:p>
          <a:p>
            <a:pPr algn="just"/>
            <a:r>
              <a:rPr lang="kk-KZ" sz="2000" dirty="0">
                <a:solidFill>
                  <a:srgbClr val="002060"/>
                </a:solidFill>
                <a:latin typeface="Times New Roman" pitchFamily="18" charset="0"/>
                <a:cs typeface="Times New Roman" pitchFamily="18" charset="0"/>
              </a:rPr>
              <a:t>Педагогтік әдеп жөніндегі кеңестің шешімдері ұсынымдық сипатта болады.</a:t>
            </a:r>
            <a:endParaRPr lang="ru-RU" sz="2000" dirty="0">
              <a:solidFill>
                <a:srgbClr val="002060"/>
              </a:solidFill>
              <a:latin typeface="Times New Roman" pitchFamily="18" charset="0"/>
              <a:cs typeface="Times New Roman" pitchFamily="18" charset="0"/>
            </a:endParaRPr>
          </a:p>
          <a:p>
            <a:pPr algn="just"/>
            <a:r>
              <a:rPr lang="kk-KZ" sz="2000" dirty="0">
                <a:solidFill>
                  <a:srgbClr val="002060"/>
                </a:solidFill>
                <a:latin typeface="Times New Roman" pitchFamily="18" charset="0"/>
                <a:cs typeface="Times New Roman" pitchFamily="18" charset="0"/>
              </a:rPr>
              <a:t>Педагогті тәртіптік жауаптылыққа тарту туралы шешім педагогтік әдеп жөніндегі кеңестің ұсынымы ескеріле отырып, білім беру ұйымы басшысының актісімен қабылданады.</a:t>
            </a:r>
            <a:endParaRPr lang="ru-RU" sz="2000" dirty="0">
              <a:solidFill>
                <a:srgbClr val="002060"/>
              </a:solidFill>
              <a:latin typeface="Times New Roman" pitchFamily="18" charset="0"/>
              <a:cs typeface="Times New Roman" pitchFamily="18" charset="0"/>
            </a:endParaRPr>
          </a:p>
        </p:txBody>
      </p:sp>
      <p:pic>
        <p:nvPicPr>
          <p:cNvPr id="1028" name="Picture 4" descr="C:\Users\Назарбек\Downloads\kisspng-budget-organization-cost-behavior-accounting-boardroom-meeting-vector-image-5c093763741c01.46429288154410787547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430747"/>
            <a:ext cx="6446490" cy="3151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590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Назарбек\Desktop\педсоветке әдеп\beautiful_background_for_presentation_7_141428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76"/>
            <a:ext cx="9144000" cy="68556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Назарбек\Downloads\EfOj807WoAAV8X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4366044"/>
            <a:ext cx="3744416" cy="22716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6362" t="22735" r="-12" b="26734"/>
          <a:stretch/>
        </p:blipFill>
        <p:spPr bwMode="auto">
          <a:xfrm>
            <a:off x="7956376" y="4366043"/>
            <a:ext cx="818196" cy="227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83567" y="260649"/>
            <a:ext cx="8217271" cy="400110"/>
          </a:xfrm>
          <a:prstGeom prst="rect">
            <a:avLst/>
          </a:prstGeom>
        </p:spPr>
        <p:txBody>
          <a:bodyPr wrap="square">
            <a:spAutoFit/>
          </a:bodyPr>
          <a:lstStyle/>
          <a:p>
            <a:r>
              <a:rPr lang="kk-KZ" sz="2000" b="1" dirty="0">
                <a:solidFill>
                  <a:srgbClr val="002060"/>
                </a:solidFill>
                <a:latin typeface="Times New Roman" pitchFamily="18" charset="0"/>
                <a:cs typeface="Times New Roman" pitchFamily="18" charset="0"/>
              </a:rPr>
              <a:t> Педагогтік әдепті сақтау туралы мәселе қаралған кезде педагогтің:</a:t>
            </a:r>
            <a:endParaRPr lang="ru-RU" sz="2000" dirty="0">
              <a:solidFill>
                <a:srgbClr val="002060"/>
              </a:solidFill>
              <a:latin typeface="Times New Roman" pitchFamily="18" charset="0"/>
              <a:cs typeface="Times New Roman" pitchFamily="18" charset="0"/>
            </a:endParaRPr>
          </a:p>
        </p:txBody>
      </p:sp>
      <p:sp>
        <p:nvSpPr>
          <p:cNvPr id="5" name="Прямоугольник 4"/>
          <p:cNvSpPr/>
          <p:nvPr/>
        </p:nvSpPr>
        <p:spPr>
          <a:xfrm>
            <a:off x="251520" y="660759"/>
            <a:ext cx="8064896" cy="3693319"/>
          </a:xfrm>
          <a:prstGeom prst="rect">
            <a:avLst/>
          </a:prstGeom>
        </p:spPr>
        <p:txBody>
          <a:bodyPr wrap="square">
            <a:spAutoFit/>
          </a:bodyPr>
          <a:lstStyle/>
          <a:p>
            <a:pPr algn="just"/>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қаралып</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отырған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мәселе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туралы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ақпаратты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жазбаша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түрде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алуға</a:t>
            </a:r>
            <a:r>
              <a:rPr lang="ru-RU" b="1" dirty="0">
                <a:solidFill>
                  <a:srgbClr val="000066"/>
                </a:solidFill>
                <a:latin typeface="Times New Roman" pitchFamily="18" charset="0"/>
                <a:cs typeface="Times New Roman" pitchFamily="18" charset="0"/>
              </a:rPr>
              <a:t>;</a:t>
            </a:r>
          </a:p>
          <a:p>
            <a:pPr algn="just"/>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қаралып</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отырған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мәселе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бойынша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барлық</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материалдармен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танысуға</a:t>
            </a:r>
            <a:r>
              <a:rPr lang="ru-RU" b="1" dirty="0">
                <a:solidFill>
                  <a:srgbClr val="000066"/>
                </a:solidFill>
                <a:latin typeface="Times New Roman" pitchFamily="18" charset="0"/>
                <a:cs typeface="Times New Roman" pitchFamily="18" charset="0"/>
              </a:rPr>
              <a:t>;</a:t>
            </a:r>
          </a:p>
          <a:p>
            <a:pPr algn="just"/>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өз</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құқықтары</a:t>
            </a:r>
            <a:r>
              <a:rPr lang="ru-RU" b="1" dirty="0">
                <a:solidFill>
                  <a:srgbClr val="000066"/>
                </a:solidFill>
                <a:latin typeface="Times New Roman" pitchFamily="18" charset="0"/>
                <a:cs typeface="Times New Roman" pitchFamily="18" charset="0"/>
              </a:rPr>
              <a:t> мен </a:t>
            </a:r>
            <a:r>
              <a:rPr lang="ru-RU" b="1" dirty="0" err="1">
                <a:solidFill>
                  <a:srgbClr val="000066"/>
                </a:solidFill>
                <a:latin typeface="Times New Roman" pitchFamily="18" charset="0"/>
                <a:cs typeface="Times New Roman" pitchFamily="18" charset="0"/>
              </a:rPr>
              <a:t>заңды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мүдделерін</a:t>
            </a:r>
            <a:r>
              <a:rPr lang="ru-RU" b="1" dirty="0">
                <a:solidFill>
                  <a:srgbClr val="000066"/>
                </a:solidFill>
                <a:latin typeface="Times New Roman" pitchFamily="18" charset="0"/>
                <a:cs typeface="Times New Roman" pitchFamily="18" charset="0"/>
              </a:rPr>
              <a:t> ҚР </a:t>
            </a:r>
            <a:r>
              <a:rPr lang="ru-RU" b="1" dirty="0" err="1">
                <a:solidFill>
                  <a:srgbClr val="000066"/>
                </a:solidFill>
                <a:latin typeface="Times New Roman" pitchFamily="18" charset="0"/>
                <a:cs typeface="Times New Roman" pitchFamily="18" charset="0"/>
              </a:rPr>
              <a:t>заңнамасында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белгіленген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тәртіппен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жеке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өзі</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немесе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өкілі</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арқылы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заңға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қайшы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келмейтін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барлық</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тәсілдермен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қорғауға</a:t>
            </a:r>
            <a:r>
              <a:rPr lang="ru-RU" b="1" dirty="0">
                <a:solidFill>
                  <a:srgbClr val="000066"/>
                </a:solidFill>
                <a:latin typeface="Times New Roman" pitchFamily="18" charset="0"/>
                <a:cs typeface="Times New Roman" pitchFamily="18" charset="0"/>
              </a:rPr>
              <a:t>;</a:t>
            </a:r>
          </a:p>
          <a:p>
            <a:pPr algn="just"/>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шешімді</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жазбаша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түрде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алуға</a:t>
            </a:r>
            <a:r>
              <a:rPr lang="ru-RU" b="1" dirty="0">
                <a:solidFill>
                  <a:srgbClr val="000066"/>
                </a:solidFill>
                <a:latin typeface="Times New Roman" pitchFamily="18" charset="0"/>
                <a:cs typeface="Times New Roman" pitchFamily="18" charset="0"/>
              </a:rPr>
              <a:t>;</a:t>
            </a:r>
          </a:p>
          <a:p>
            <a:pPr algn="just"/>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қабылданған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шешімге</a:t>
            </a:r>
            <a:r>
              <a:rPr lang="ru-RU" b="1" dirty="0">
                <a:solidFill>
                  <a:srgbClr val="000066"/>
                </a:solidFill>
                <a:latin typeface="Times New Roman" pitchFamily="18" charset="0"/>
                <a:cs typeface="Times New Roman" pitchFamily="18" charset="0"/>
              </a:rPr>
              <a:t> ҚР </a:t>
            </a:r>
            <a:r>
              <a:rPr lang="ru-RU" b="1" dirty="0" err="1">
                <a:solidFill>
                  <a:srgbClr val="000066"/>
                </a:solidFill>
                <a:latin typeface="Times New Roman" pitchFamily="18" charset="0"/>
                <a:cs typeface="Times New Roman" pitchFamily="18" charset="0"/>
              </a:rPr>
              <a:t>заңнамасында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белгіленген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тәртіппен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шағым</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жасауға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құқығы</a:t>
            </a:r>
            <a:r>
              <a:rPr lang="ru-RU" b="1" dirty="0">
                <a:solidFill>
                  <a:srgbClr val="000066"/>
                </a:solidFill>
                <a:latin typeface="Times New Roman" pitchFamily="18" charset="0"/>
                <a:cs typeface="Times New Roman" pitchFamily="18" charset="0"/>
              </a:rPr>
              <a:t> бар.</a:t>
            </a:r>
          </a:p>
          <a:p>
            <a:pPr algn="just"/>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Педагогке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қатысты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талқылаулар</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және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олардың</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негізінде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қабылданған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шешімдер</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оның</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келісімімен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ғана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жариялануы</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мүмкін</a:t>
            </a:r>
            <a:r>
              <a:rPr lang="ru-RU" b="1" dirty="0">
                <a:solidFill>
                  <a:srgbClr val="000066"/>
                </a:solidFill>
                <a:latin typeface="Times New Roman" pitchFamily="18" charset="0"/>
                <a:cs typeface="Times New Roman" pitchFamily="18" charset="0"/>
              </a:rPr>
              <a:t>.</a:t>
            </a:r>
          </a:p>
          <a:p>
            <a:pPr algn="just"/>
            <a:r>
              <a:rPr lang="ru-RU" b="1" dirty="0" err="1">
                <a:solidFill>
                  <a:srgbClr val="000066"/>
                </a:solidFill>
                <a:latin typeface="Times New Roman" pitchFamily="18" charset="0"/>
                <a:cs typeface="Times New Roman" pitchFamily="18" charset="0"/>
              </a:rPr>
              <a:t>Мектепте</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педагогикалық</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әдеп</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кеңесінің</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жұмысын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ұйымдастыру</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үшін</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Педагогикалық</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әдептің</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кейбір</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мәселелері</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туралы</a:t>
            </a:r>
            <a:r>
              <a:rPr lang="ru-RU" b="1" dirty="0">
                <a:solidFill>
                  <a:srgbClr val="000066"/>
                </a:solidFill>
                <a:latin typeface="Times New Roman" pitchFamily="18" charset="0"/>
                <a:cs typeface="Times New Roman" pitchFamily="18" charset="0"/>
              </a:rPr>
              <a:t>» ҚР БҒМ 2020.11.05 № 190 </a:t>
            </a:r>
            <a:r>
              <a:rPr lang="ru-RU" b="1" dirty="0" err="1">
                <a:solidFill>
                  <a:srgbClr val="000066"/>
                </a:solidFill>
                <a:latin typeface="Times New Roman" pitchFamily="18" charset="0"/>
                <a:cs typeface="Times New Roman" pitchFamily="18" charset="0"/>
              </a:rPr>
              <a:t>бұйрығына</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сүйену</a:t>
            </a:r>
            <a:r>
              <a:rPr lang="ru-RU" b="1" dirty="0">
                <a:solidFill>
                  <a:srgbClr val="000066"/>
                </a:solidFill>
                <a:latin typeface="Times New Roman" pitchFamily="18" charset="0"/>
                <a:cs typeface="Times New Roman" pitchFamily="18" charset="0"/>
              </a:rPr>
              <a:t> </a:t>
            </a:r>
            <a:r>
              <a:rPr lang="ru-RU" b="1" dirty="0" err="1">
                <a:solidFill>
                  <a:srgbClr val="000066"/>
                </a:solidFill>
                <a:latin typeface="Times New Roman" pitchFamily="18" charset="0"/>
                <a:cs typeface="Times New Roman" pitchFamily="18" charset="0"/>
              </a:rPr>
              <a:t>керек</a:t>
            </a:r>
            <a:r>
              <a:rPr lang="ru-RU" b="1" dirty="0">
                <a:solidFill>
                  <a:srgbClr val="000066"/>
                </a:solidFill>
                <a:latin typeface="Times New Roman" pitchFamily="18" charset="0"/>
                <a:cs typeface="Times New Roman" pitchFamily="18" charset="0"/>
              </a:rPr>
              <a:t>. </a:t>
            </a:r>
          </a:p>
        </p:txBody>
      </p:sp>
      <p:sp>
        <p:nvSpPr>
          <p:cNvPr id="6" name="Прямоугольник 5"/>
          <p:cNvSpPr/>
          <p:nvPr/>
        </p:nvSpPr>
        <p:spPr>
          <a:xfrm>
            <a:off x="251520" y="4653136"/>
            <a:ext cx="3816424" cy="2031325"/>
          </a:xfrm>
          <a:prstGeom prst="rect">
            <a:avLst/>
          </a:prstGeom>
        </p:spPr>
        <p:txBody>
          <a:bodyPr wrap="square">
            <a:spAutoFit/>
          </a:bodyPr>
          <a:lstStyle/>
          <a:p>
            <a:r>
              <a:rPr lang="kk-KZ" b="1" dirty="0">
                <a:solidFill>
                  <a:srgbClr val="660066"/>
                </a:solidFill>
                <a:latin typeface="Times New Roman" pitchFamily="18" charset="0"/>
                <a:cs typeface="Times New Roman" pitchFamily="18" charset="0"/>
              </a:rPr>
              <a:t>Білім беру ұйымының директоры Педагогикалық әдеп қағидалары (</a:t>
            </a:r>
            <a:r>
              <a:rPr lang="kk-KZ" b="1" i="1" dirty="0">
                <a:solidFill>
                  <a:srgbClr val="660066"/>
                </a:solidFill>
                <a:latin typeface="Times New Roman" pitchFamily="18" charset="0"/>
                <a:cs typeface="Times New Roman" pitchFamily="18" charset="0"/>
              </a:rPr>
              <a:t>1-қосымша</a:t>
            </a:r>
            <a:r>
              <a:rPr lang="kk-KZ" b="1" dirty="0">
                <a:solidFill>
                  <a:srgbClr val="660066"/>
                </a:solidFill>
                <a:latin typeface="Times New Roman" pitchFamily="18" charset="0"/>
                <a:cs typeface="Times New Roman" pitchFamily="18" charset="0"/>
              </a:rPr>
              <a:t>) мен Педагогикалық әдеп жөніндегі кеңестің жұмысын ұйымдастырудың үлгілік қағидаларын (</a:t>
            </a:r>
            <a:r>
              <a:rPr lang="kk-KZ" b="1" i="1" dirty="0">
                <a:solidFill>
                  <a:srgbClr val="660066"/>
                </a:solidFill>
                <a:latin typeface="Times New Roman" pitchFamily="18" charset="0"/>
                <a:cs typeface="Times New Roman" pitchFamily="18" charset="0"/>
              </a:rPr>
              <a:t>2-қосымша</a:t>
            </a:r>
            <a:r>
              <a:rPr lang="kk-KZ" b="1" dirty="0">
                <a:solidFill>
                  <a:srgbClr val="660066"/>
                </a:solidFill>
                <a:latin typeface="Times New Roman" pitchFamily="18" charset="0"/>
                <a:cs typeface="Times New Roman" pitchFamily="18" charset="0"/>
              </a:rPr>
              <a:t>) бекітеді.</a:t>
            </a:r>
            <a:endParaRPr lang="ru-RU" b="1" dirty="0">
              <a:solidFill>
                <a:srgbClr val="660066"/>
              </a:solidFill>
              <a:latin typeface="Times New Roman" pitchFamily="18" charset="0"/>
              <a:cs typeface="Times New Roman" pitchFamily="18" charset="0"/>
            </a:endParaRPr>
          </a:p>
        </p:txBody>
      </p:sp>
    </p:spTree>
    <p:extLst>
      <p:ext uri="{BB962C8B-B14F-4D97-AF65-F5344CB8AC3E}">
        <p14:creationId xmlns:p14="http://schemas.microsoft.com/office/powerpoint/2010/main" val="1221489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Назарбек\Downloads\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3528" y="116632"/>
            <a:ext cx="8640960" cy="707886"/>
          </a:xfrm>
          <a:prstGeom prst="rect">
            <a:avLst/>
          </a:prstGeom>
        </p:spPr>
        <p:txBody>
          <a:bodyPr wrap="square">
            <a:spAutoFit/>
          </a:bodyPr>
          <a:lstStyle/>
          <a:p>
            <a:pPr algn="ctr"/>
            <a:r>
              <a:rPr lang="kk-KZ" sz="2000" b="1" dirty="0">
                <a:solidFill>
                  <a:srgbClr val="3333CC"/>
                </a:solidFill>
                <a:latin typeface="Times New Roman" pitchFamily="18" charset="0"/>
                <a:cs typeface="Times New Roman" pitchFamily="18" charset="0"/>
              </a:rPr>
              <a:t>Педагогикалық әдеп жөніндегі кеңестің жұмысын ұйымдастырудың үлгілік қағидалары</a:t>
            </a:r>
            <a:endParaRPr lang="ru-RU" sz="2000" b="1" dirty="0">
              <a:solidFill>
                <a:srgbClr val="3333CC"/>
              </a:solidFill>
              <a:latin typeface="Times New Roman" pitchFamily="18" charset="0"/>
              <a:cs typeface="Times New Roman" pitchFamily="18" charset="0"/>
            </a:endParaRPr>
          </a:p>
        </p:txBody>
      </p:sp>
      <p:sp>
        <p:nvSpPr>
          <p:cNvPr id="3" name="Прямоугольник 2"/>
          <p:cNvSpPr/>
          <p:nvPr/>
        </p:nvSpPr>
        <p:spPr>
          <a:xfrm>
            <a:off x="179512" y="824518"/>
            <a:ext cx="5832648" cy="5632311"/>
          </a:xfrm>
          <a:prstGeom prst="rect">
            <a:avLst/>
          </a:prstGeom>
        </p:spPr>
        <p:txBody>
          <a:bodyPr wrap="square">
            <a:spAutoFit/>
          </a:bodyPr>
          <a:lstStyle/>
          <a:p>
            <a:pPr algn="ctr"/>
            <a:r>
              <a:rPr lang="kk-KZ" b="1" dirty="0">
                <a:solidFill>
                  <a:srgbClr val="002060"/>
                </a:solidFill>
              </a:rPr>
              <a:t>1-тарау. Жалпы ережелер</a:t>
            </a:r>
            <a:endParaRPr lang="ru-RU" b="1" dirty="0">
              <a:solidFill>
                <a:srgbClr val="002060"/>
              </a:solidFill>
            </a:endParaRPr>
          </a:p>
          <a:p>
            <a:pPr marL="342900" indent="-342900" algn="just">
              <a:buAutoNum type="arabicPeriod"/>
            </a:pPr>
            <a:r>
              <a:rPr lang="kk-KZ" b="1" dirty="0" smtClean="0">
                <a:solidFill>
                  <a:srgbClr val="000099"/>
                </a:solidFill>
                <a:latin typeface="Times New Roman" pitchFamily="18" charset="0"/>
                <a:cs typeface="Times New Roman" pitchFamily="18" charset="0"/>
              </a:rPr>
              <a:t>Осы </a:t>
            </a:r>
            <a:r>
              <a:rPr lang="kk-KZ" b="1" dirty="0">
                <a:solidFill>
                  <a:srgbClr val="000099"/>
                </a:solidFill>
                <a:latin typeface="Times New Roman" pitchFamily="18" charset="0"/>
                <a:cs typeface="Times New Roman" pitchFamily="18" charset="0"/>
              </a:rPr>
              <a:t>Қағидалар педагогикалық әдеп жөніндегі кеңестің қызметін ұйымдастыруды анықтайды</a:t>
            </a:r>
            <a:r>
              <a:rPr lang="kk-KZ" b="1" dirty="0" smtClean="0">
                <a:solidFill>
                  <a:srgbClr val="000099"/>
                </a:solidFill>
                <a:latin typeface="Times New Roman" pitchFamily="18" charset="0"/>
                <a:cs typeface="Times New Roman" pitchFamily="18" charset="0"/>
              </a:rPr>
              <a:t>.</a:t>
            </a:r>
            <a:endParaRPr lang="en-US" b="1" dirty="0" smtClean="0">
              <a:solidFill>
                <a:srgbClr val="000099"/>
              </a:solidFill>
              <a:latin typeface="Times New Roman" pitchFamily="18" charset="0"/>
              <a:cs typeface="Times New Roman" pitchFamily="18" charset="0"/>
            </a:endParaRPr>
          </a:p>
          <a:p>
            <a:pPr marL="342900" indent="-342900" algn="just">
              <a:buAutoNum type="arabicPeriod"/>
            </a:pPr>
            <a:endParaRPr lang="ru-RU" b="1" dirty="0">
              <a:solidFill>
                <a:srgbClr val="000099"/>
              </a:solidFill>
              <a:latin typeface="Times New Roman" pitchFamily="18" charset="0"/>
              <a:cs typeface="Times New Roman" pitchFamily="18" charset="0"/>
            </a:endParaRPr>
          </a:p>
          <a:p>
            <a:pPr algn="just"/>
            <a:r>
              <a:rPr lang="kk-KZ" b="1" dirty="0">
                <a:solidFill>
                  <a:srgbClr val="000099"/>
                </a:solidFill>
                <a:latin typeface="Times New Roman" pitchFamily="18" charset="0"/>
                <a:cs typeface="Times New Roman" pitchFamily="18" charset="0"/>
              </a:rPr>
              <a:t>Педагогикалық әдеп жөніндегі кеңес (бұдан әрі - Кеңес) білім беру ұйымдарында құрылатын және педагогтердің педагогикалық әдепті сақтауы мәселелерін қарайтын алқалы орган болып табылады</a:t>
            </a:r>
            <a:r>
              <a:rPr lang="kk-KZ" b="1" dirty="0" smtClean="0">
                <a:solidFill>
                  <a:srgbClr val="000099"/>
                </a:solidFill>
                <a:latin typeface="Times New Roman" pitchFamily="18" charset="0"/>
                <a:cs typeface="Times New Roman" pitchFamily="18" charset="0"/>
              </a:rPr>
              <a:t>.</a:t>
            </a:r>
            <a:endParaRPr lang="en-US" b="1" dirty="0" smtClean="0">
              <a:solidFill>
                <a:srgbClr val="000099"/>
              </a:solidFill>
              <a:latin typeface="Times New Roman" pitchFamily="18" charset="0"/>
              <a:cs typeface="Times New Roman" pitchFamily="18" charset="0"/>
            </a:endParaRPr>
          </a:p>
          <a:p>
            <a:pPr algn="just"/>
            <a:endParaRPr lang="ru-RU" b="1" dirty="0">
              <a:solidFill>
                <a:srgbClr val="000099"/>
              </a:solidFill>
              <a:latin typeface="Times New Roman" pitchFamily="18" charset="0"/>
              <a:cs typeface="Times New Roman" pitchFamily="18" charset="0"/>
            </a:endParaRPr>
          </a:p>
          <a:p>
            <a:pPr algn="just"/>
            <a:r>
              <a:rPr lang="kk-KZ" b="1" dirty="0">
                <a:solidFill>
                  <a:srgbClr val="000099"/>
                </a:solidFill>
                <a:latin typeface="Times New Roman" pitchFamily="18" charset="0"/>
                <a:cs typeface="Times New Roman" pitchFamily="18" charset="0"/>
              </a:rPr>
              <a:t>Білім беру ұйымдарының педагогикалық әдеп жөніндегі кеңесіне педагогтердің педагогикалық әдепті сақтауы мәселелері бойынша жеке және заңды тұлғалар жүгіне алады</a:t>
            </a:r>
            <a:r>
              <a:rPr lang="kk-KZ" b="1" dirty="0" smtClean="0">
                <a:solidFill>
                  <a:srgbClr val="000099"/>
                </a:solidFill>
                <a:latin typeface="Times New Roman" pitchFamily="18" charset="0"/>
                <a:cs typeface="Times New Roman" pitchFamily="18" charset="0"/>
              </a:rPr>
              <a:t>.</a:t>
            </a:r>
            <a:endParaRPr lang="en-US" b="1" dirty="0" smtClean="0">
              <a:solidFill>
                <a:srgbClr val="000099"/>
              </a:solidFill>
              <a:latin typeface="Times New Roman" pitchFamily="18" charset="0"/>
              <a:cs typeface="Times New Roman" pitchFamily="18" charset="0"/>
            </a:endParaRPr>
          </a:p>
          <a:p>
            <a:pPr algn="just"/>
            <a:endParaRPr lang="ru-RU" b="1" dirty="0">
              <a:solidFill>
                <a:srgbClr val="000099"/>
              </a:solidFill>
              <a:latin typeface="Times New Roman" pitchFamily="18" charset="0"/>
              <a:cs typeface="Times New Roman" pitchFamily="18" charset="0"/>
            </a:endParaRPr>
          </a:p>
          <a:p>
            <a:pPr algn="just"/>
            <a:r>
              <a:rPr lang="kk-KZ" b="1" dirty="0">
                <a:solidFill>
                  <a:srgbClr val="000099"/>
                </a:solidFill>
                <a:latin typeface="Times New Roman" pitchFamily="18" charset="0"/>
                <a:cs typeface="Times New Roman" pitchFamily="18" charset="0"/>
              </a:rPr>
              <a:t>2. Кеңес өз қызметін «</a:t>
            </a:r>
            <a:r>
              <a:rPr lang="kk-KZ" b="1" dirty="0">
                <a:solidFill>
                  <a:srgbClr val="000099"/>
                </a:solidFill>
                <a:latin typeface="Times New Roman" pitchFamily="18" charset="0"/>
                <a:cs typeface="Times New Roman" pitchFamily="18" charset="0"/>
                <a:hlinkClick r:id="rId3"/>
              </a:rPr>
              <a:t>Білім туралы</a:t>
            </a:r>
            <a:r>
              <a:rPr lang="kk-KZ" b="1" dirty="0">
                <a:solidFill>
                  <a:srgbClr val="000099"/>
                </a:solidFill>
                <a:latin typeface="Times New Roman" pitchFamily="18" charset="0"/>
                <a:cs typeface="Times New Roman" pitchFamily="18" charset="0"/>
              </a:rPr>
              <a:t>», «</a:t>
            </a:r>
            <a:r>
              <a:rPr lang="kk-KZ" b="1" dirty="0">
                <a:solidFill>
                  <a:srgbClr val="000099"/>
                </a:solidFill>
                <a:latin typeface="Times New Roman" pitchFamily="18" charset="0"/>
                <a:cs typeface="Times New Roman" pitchFamily="18" charset="0"/>
                <a:hlinkClick r:id="rId4"/>
              </a:rPr>
              <a:t>Педагог мәртебесі туралы</a:t>
            </a:r>
            <a:r>
              <a:rPr lang="kk-KZ" b="1" dirty="0">
                <a:solidFill>
                  <a:srgbClr val="000099"/>
                </a:solidFill>
                <a:latin typeface="Times New Roman" pitchFamily="18" charset="0"/>
                <a:cs typeface="Times New Roman" pitchFamily="18" charset="0"/>
              </a:rPr>
              <a:t>» ҚР Заңдарына, осы Қағидаларға, өзге де нормативтік құқықтық актілерге сәйкес жүзеге асырады және объективтілік пен әділдік, әдептілік қағидаттарын басшылыққа алады.</a:t>
            </a:r>
            <a:endParaRPr lang="ru-RU" b="1" dirty="0">
              <a:solidFill>
                <a:srgbClr val="000099"/>
              </a:solidFill>
              <a:latin typeface="Times New Roman" pitchFamily="18" charset="0"/>
              <a:cs typeface="Times New Roman" pitchFamily="18" charset="0"/>
            </a:endParaRPr>
          </a:p>
        </p:txBody>
      </p:sp>
      <p:pic>
        <p:nvPicPr>
          <p:cNvPr id="6" name="Picture 2" descr="C:\Users\Зинеш апай\Desktop\педсоветке әдеп\0db22639626ccef41056fa276fb0994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4084" y="3933056"/>
            <a:ext cx="2533792" cy="23028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Назарбек\Downloads\состав ПС 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903" t="6685" b="16263"/>
          <a:stretch/>
        </p:blipFill>
        <p:spPr bwMode="auto">
          <a:xfrm>
            <a:off x="6151552" y="1124744"/>
            <a:ext cx="2906450" cy="2172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189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473325"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3" descr="C:\Users\Назарбек\Downloads\052_Kind_Ste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0" y="0"/>
            <a:ext cx="915884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116633"/>
            <a:ext cx="8784976" cy="4524315"/>
          </a:xfrm>
          <a:prstGeom prst="rect">
            <a:avLst/>
          </a:prstGeom>
        </p:spPr>
        <p:txBody>
          <a:bodyPr wrap="square">
            <a:spAutoFit/>
          </a:bodyPr>
          <a:lstStyle/>
          <a:p>
            <a:pPr algn="ctr"/>
            <a:r>
              <a:rPr lang="kk-KZ" b="1" dirty="0">
                <a:solidFill>
                  <a:srgbClr val="002060"/>
                </a:solidFill>
                <a:latin typeface="Times New Roman" pitchFamily="18" charset="0"/>
                <a:cs typeface="Times New Roman" pitchFamily="18" charset="0"/>
              </a:rPr>
              <a:t>2-тарау. Кеңестің негізгі міндеттері мен </a:t>
            </a:r>
            <a:r>
              <a:rPr lang="kk-KZ" b="1" dirty="0" smtClean="0">
                <a:solidFill>
                  <a:srgbClr val="002060"/>
                </a:solidFill>
                <a:latin typeface="Times New Roman" pitchFamily="18" charset="0"/>
                <a:cs typeface="Times New Roman" pitchFamily="18" charset="0"/>
              </a:rPr>
              <a:t>өкілеттіктері</a:t>
            </a:r>
            <a:endParaRPr lang="en-US" b="1" dirty="0" smtClean="0">
              <a:solidFill>
                <a:srgbClr val="002060"/>
              </a:solidFill>
              <a:latin typeface="Times New Roman" pitchFamily="18" charset="0"/>
              <a:cs typeface="Times New Roman" pitchFamily="18" charset="0"/>
            </a:endParaRPr>
          </a:p>
          <a:p>
            <a:pPr algn="ctr"/>
            <a:endParaRPr lang="ru-RU" dirty="0">
              <a:solidFill>
                <a:srgbClr val="002060"/>
              </a:solidFill>
              <a:latin typeface="Times New Roman" pitchFamily="18" charset="0"/>
              <a:cs typeface="Times New Roman" pitchFamily="18" charset="0"/>
            </a:endParaRPr>
          </a:p>
          <a:p>
            <a:r>
              <a:rPr lang="kk-KZ" b="1" dirty="0">
                <a:solidFill>
                  <a:srgbClr val="000066"/>
                </a:solidFill>
                <a:latin typeface="Times New Roman" pitchFamily="18" charset="0"/>
                <a:cs typeface="Times New Roman" pitchFamily="18" charset="0"/>
              </a:rPr>
              <a:t>3.   Кеңестің негізгі міндеттері</a:t>
            </a:r>
            <a:r>
              <a:rPr lang="kk-KZ" b="1" dirty="0" smtClean="0">
                <a:solidFill>
                  <a:srgbClr val="000066"/>
                </a:solidFill>
                <a:latin typeface="Times New Roman" pitchFamily="18" charset="0"/>
                <a:cs typeface="Times New Roman" pitchFamily="18" charset="0"/>
              </a:rPr>
              <a:t>:</a:t>
            </a:r>
            <a:endParaRPr lang="en-US" b="1" dirty="0" smtClean="0">
              <a:solidFill>
                <a:srgbClr val="000066"/>
              </a:solidFill>
              <a:latin typeface="Times New Roman" pitchFamily="18" charset="0"/>
              <a:cs typeface="Times New Roman" pitchFamily="18" charset="0"/>
            </a:endParaRPr>
          </a:p>
          <a:p>
            <a:endParaRPr lang="ru-RU" b="1" dirty="0">
              <a:solidFill>
                <a:srgbClr val="000066"/>
              </a:solidFill>
              <a:latin typeface="Times New Roman" pitchFamily="18" charset="0"/>
              <a:cs typeface="Times New Roman" pitchFamily="18" charset="0"/>
            </a:endParaRPr>
          </a:p>
          <a:p>
            <a:r>
              <a:rPr lang="kk-KZ" b="1" dirty="0">
                <a:solidFill>
                  <a:srgbClr val="000066"/>
                </a:solidFill>
                <a:latin typeface="Times New Roman" pitchFamily="18" charset="0"/>
                <a:cs typeface="Times New Roman" pitchFamily="18" charset="0"/>
              </a:rPr>
              <a:t>– педагогикалық әдептің бұзылу мониторингі, профилактикасы және оның алдын алу;</a:t>
            </a:r>
            <a:endParaRPr lang="ru-RU" b="1" dirty="0">
              <a:solidFill>
                <a:srgbClr val="000066"/>
              </a:solidFill>
              <a:latin typeface="Times New Roman" pitchFamily="18" charset="0"/>
              <a:cs typeface="Times New Roman" pitchFamily="18" charset="0"/>
            </a:endParaRPr>
          </a:p>
          <a:p>
            <a:r>
              <a:rPr lang="kk-KZ" b="1" dirty="0">
                <a:solidFill>
                  <a:srgbClr val="000066"/>
                </a:solidFill>
                <a:latin typeface="Times New Roman" pitchFamily="18" charset="0"/>
                <a:cs typeface="Times New Roman" pitchFamily="18" charset="0"/>
              </a:rPr>
              <a:t>– БҰ ұжымының адамгершілік-психологиялық ахуалын жақсартуға, педагогикалық әдептің бұзылуына байланысты даулы жағдайларды реттеуге ықпал ету</a:t>
            </a:r>
            <a:r>
              <a:rPr lang="kk-KZ" b="1" dirty="0" smtClean="0">
                <a:solidFill>
                  <a:srgbClr val="000066"/>
                </a:solidFill>
                <a:latin typeface="Times New Roman" pitchFamily="18" charset="0"/>
                <a:cs typeface="Times New Roman" pitchFamily="18" charset="0"/>
              </a:rPr>
              <a:t>;</a:t>
            </a:r>
            <a:endParaRPr lang="en-US" b="1" dirty="0" smtClean="0">
              <a:solidFill>
                <a:srgbClr val="000066"/>
              </a:solidFill>
              <a:latin typeface="Times New Roman" pitchFamily="18" charset="0"/>
              <a:cs typeface="Times New Roman" pitchFamily="18" charset="0"/>
            </a:endParaRPr>
          </a:p>
          <a:p>
            <a:endParaRPr lang="ru-RU" b="1" dirty="0">
              <a:solidFill>
                <a:srgbClr val="000066"/>
              </a:solidFill>
              <a:latin typeface="Times New Roman" pitchFamily="18" charset="0"/>
              <a:cs typeface="Times New Roman" pitchFamily="18" charset="0"/>
            </a:endParaRPr>
          </a:p>
          <a:p>
            <a:r>
              <a:rPr lang="kk-KZ" b="1" dirty="0">
                <a:solidFill>
                  <a:srgbClr val="000066"/>
                </a:solidFill>
                <a:latin typeface="Times New Roman" pitchFamily="18" charset="0"/>
                <a:cs typeface="Times New Roman" pitchFamily="18" charset="0"/>
              </a:rPr>
              <a:t>– педагогтердің жауапкершілігі туралы мәселені дұрыс қарау үшін қажетті және жеткілікті мән-жайларды жан-жақты, толық және объективті зерттеу</a:t>
            </a:r>
            <a:r>
              <a:rPr lang="kk-KZ" b="1" dirty="0" smtClean="0">
                <a:solidFill>
                  <a:srgbClr val="000066"/>
                </a:solidFill>
                <a:latin typeface="Times New Roman" pitchFamily="18" charset="0"/>
                <a:cs typeface="Times New Roman" pitchFamily="18" charset="0"/>
              </a:rPr>
              <a:t>;</a:t>
            </a:r>
            <a:endParaRPr lang="en-US" b="1" dirty="0" smtClean="0">
              <a:solidFill>
                <a:srgbClr val="000066"/>
              </a:solidFill>
              <a:latin typeface="Times New Roman" pitchFamily="18" charset="0"/>
              <a:cs typeface="Times New Roman" pitchFamily="18" charset="0"/>
            </a:endParaRPr>
          </a:p>
          <a:p>
            <a:endParaRPr lang="ru-RU" b="1" dirty="0">
              <a:solidFill>
                <a:srgbClr val="000066"/>
              </a:solidFill>
              <a:latin typeface="Times New Roman" pitchFamily="18" charset="0"/>
              <a:cs typeface="Times New Roman" pitchFamily="18" charset="0"/>
            </a:endParaRPr>
          </a:p>
          <a:p>
            <a:r>
              <a:rPr lang="kk-KZ" b="1" dirty="0">
                <a:solidFill>
                  <a:srgbClr val="000066"/>
                </a:solidFill>
                <a:latin typeface="Times New Roman" pitchFamily="18" charset="0"/>
                <a:cs typeface="Times New Roman" pitchFamily="18" charset="0"/>
              </a:rPr>
              <a:t>– педагогикалық әдепті бұзуға ықпал ететін себептер мен жағдайларды қарау және олардың негізінде БҰ басшысына ұсынымдар әзірлеу болып табылады</a:t>
            </a:r>
            <a:r>
              <a:rPr lang="kk-KZ" b="1" dirty="0" smtClean="0">
                <a:solidFill>
                  <a:srgbClr val="000066"/>
                </a:solidFill>
                <a:latin typeface="Times New Roman" pitchFamily="18" charset="0"/>
                <a:cs typeface="Times New Roman" pitchFamily="18" charset="0"/>
              </a:rPr>
              <a:t>.</a:t>
            </a:r>
            <a:endParaRPr lang="en-US" b="1" dirty="0" smtClean="0">
              <a:solidFill>
                <a:srgbClr val="000066"/>
              </a:solidFill>
              <a:latin typeface="Times New Roman" pitchFamily="18" charset="0"/>
              <a:cs typeface="Times New Roman" pitchFamily="18" charset="0"/>
            </a:endParaRPr>
          </a:p>
          <a:p>
            <a:endParaRPr lang="ru-RU" dirty="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660" y="4355277"/>
            <a:ext cx="3199506" cy="2276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C:\Users\Зинеш апай\Desktop\педсоветке әдеп\talk_pi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4409300"/>
            <a:ext cx="3427014" cy="219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693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Назарбек\Downloads\052_Kind_Ste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646"/>
            <a:ext cx="9144000" cy="68363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Назарбек\Desktop\педсоветке әдеп\image-jp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4243" y="206956"/>
            <a:ext cx="2877051" cy="190853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188640"/>
            <a:ext cx="8568952" cy="2862322"/>
          </a:xfrm>
          <a:prstGeom prst="rect">
            <a:avLst/>
          </a:prstGeom>
        </p:spPr>
        <p:txBody>
          <a:bodyPr wrap="square">
            <a:spAutoFit/>
          </a:bodyPr>
          <a:lstStyle/>
          <a:p>
            <a:r>
              <a:rPr lang="kk-KZ" b="1" dirty="0">
                <a:solidFill>
                  <a:srgbClr val="000066"/>
                </a:solidFill>
                <a:latin typeface="Times New Roman" pitchFamily="18" charset="0"/>
                <a:cs typeface="Times New Roman" pitchFamily="18" charset="0"/>
              </a:rPr>
              <a:t>4. Кеңес өз құзыреті шегінде:</a:t>
            </a:r>
            <a:endParaRPr lang="ru-RU" b="1" dirty="0">
              <a:solidFill>
                <a:srgbClr val="000066"/>
              </a:solidFill>
              <a:latin typeface="Times New Roman" pitchFamily="18" charset="0"/>
              <a:cs typeface="Times New Roman" pitchFamily="18" charset="0"/>
            </a:endParaRPr>
          </a:p>
          <a:p>
            <a:pPr algn="just"/>
            <a:r>
              <a:rPr lang="kk-KZ" b="1" dirty="0">
                <a:solidFill>
                  <a:srgbClr val="000099"/>
                </a:solidFill>
                <a:latin typeface="Times New Roman" pitchFamily="18" charset="0"/>
                <a:cs typeface="Times New Roman" pitchFamily="18" charset="0"/>
              </a:rPr>
              <a:t>– өз отырыстарында педагогтер мен қаралатын мәселелерге қатысы бар тұлғаларды тыңдайды;</a:t>
            </a:r>
            <a:endParaRPr lang="ru-RU" b="1" dirty="0">
              <a:solidFill>
                <a:srgbClr val="000099"/>
              </a:solidFill>
              <a:latin typeface="Times New Roman" pitchFamily="18" charset="0"/>
              <a:cs typeface="Times New Roman" pitchFamily="18" charset="0"/>
            </a:endParaRPr>
          </a:p>
          <a:p>
            <a:pPr algn="just"/>
            <a:r>
              <a:rPr lang="kk-KZ" b="1" dirty="0">
                <a:solidFill>
                  <a:srgbClr val="000099"/>
                </a:solidFill>
                <a:latin typeface="Times New Roman" pitchFamily="18" charset="0"/>
                <a:cs typeface="Times New Roman" pitchFamily="18" charset="0"/>
              </a:rPr>
              <a:t>– БҰ алдында тұрған міндеттерді орындау үшін қажетті құжаттарды, материалдарды және ақпаратты сұратады;</a:t>
            </a:r>
            <a:endParaRPr lang="ru-RU" b="1" dirty="0">
              <a:solidFill>
                <a:srgbClr val="000099"/>
              </a:solidFill>
              <a:latin typeface="Times New Roman" pitchFamily="18" charset="0"/>
              <a:cs typeface="Times New Roman" pitchFamily="18" charset="0"/>
            </a:endParaRPr>
          </a:p>
          <a:p>
            <a:pPr algn="just"/>
            <a:r>
              <a:rPr lang="kk-KZ" b="1" dirty="0">
                <a:solidFill>
                  <a:srgbClr val="000099"/>
                </a:solidFill>
                <a:latin typeface="Times New Roman" pitchFamily="18" charset="0"/>
                <a:cs typeface="Times New Roman" pitchFamily="18" charset="0"/>
              </a:rPr>
              <a:t>– педагогтер мен қаралып отырған мәселелерге қатысы бар адамдардан түсіндірмелер және (немесе) түсініктемелер талап етеді;</a:t>
            </a:r>
            <a:endParaRPr lang="ru-RU" b="1" dirty="0">
              <a:solidFill>
                <a:srgbClr val="000099"/>
              </a:solidFill>
              <a:latin typeface="Times New Roman" pitchFamily="18" charset="0"/>
              <a:cs typeface="Times New Roman" pitchFamily="18" charset="0"/>
            </a:endParaRPr>
          </a:p>
          <a:p>
            <a:pPr algn="just"/>
            <a:r>
              <a:rPr lang="kk-KZ" b="1" dirty="0">
                <a:solidFill>
                  <a:srgbClr val="000099"/>
                </a:solidFill>
                <a:latin typeface="Times New Roman" pitchFamily="18" charset="0"/>
                <a:cs typeface="Times New Roman" pitchFamily="18" charset="0"/>
              </a:rPr>
              <a:t>– педагогикалық әдепті бұзу фактілеріне тексеріс жүргізу туралы БҰ басшысына ұсыныстар енгізеді;</a:t>
            </a:r>
            <a:endParaRPr lang="ru-RU" b="1" dirty="0">
              <a:solidFill>
                <a:srgbClr val="000099"/>
              </a:solidFill>
              <a:latin typeface="Times New Roman" pitchFamily="18" charset="0"/>
              <a:cs typeface="Times New Roman" pitchFamily="18" charset="0"/>
            </a:endParaRPr>
          </a:p>
          <a:p>
            <a:endParaRPr lang="ru-RU" b="1" dirty="0">
              <a:solidFill>
                <a:srgbClr val="000099"/>
              </a:solidFill>
              <a:latin typeface="Times New Roman" pitchFamily="18" charset="0"/>
              <a:cs typeface="Times New Roman" pitchFamily="18" charset="0"/>
            </a:endParaRPr>
          </a:p>
        </p:txBody>
      </p:sp>
      <p:pic>
        <p:nvPicPr>
          <p:cNvPr id="3077" name="Picture 5" descr="C:\Users\Назарбек\Downloads\8fe70f0045629f9a12a765c1588d3477.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800" r="21800"/>
          <a:stretch/>
        </p:blipFill>
        <p:spPr bwMode="auto">
          <a:xfrm>
            <a:off x="6410139" y="2979810"/>
            <a:ext cx="2554349" cy="245339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2" y="2780928"/>
            <a:ext cx="5832648" cy="3693319"/>
          </a:xfrm>
          <a:prstGeom prst="rect">
            <a:avLst/>
          </a:prstGeom>
        </p:spPr>
        <p:txBody>
          <a:bodyPr wrap="square">
            <a:spAutoFit/>
          </a:bodyPr>
          <a:lstStyle/>
          <a:p>
            <a:pPr algn="just"/>
            <a:r>
              <a:rPr lang="kk-KZ" b="1" dirty="0">
                <a:solidFill>
                  <a:srgbClr val="000099"/>
                </a:solidFill>
                <a:latin typeface="Times New Roman" pitchFamily="18" charset="0"/>
                <a:cs typeface="Times New Roman" pitchFamily="18" charset="0"/>
              </a:rPr>
              <a:t>– БҰ басшысына еңбек тәртібін нығайту, педагогикалық әдептің бұзылуының алдын алу бойынша ұсыныстар енгізеді;</a:t>
            </a:r>
            <a:endParaRPr lang="ru-RU" b="1" dirty="0">
              <a:solidFill>
                <a:srgbClr val="000099"/>
              </a:solidFill>
              <a:latin typeface="Times New Roman" pitchFamily="18" charset="0"/>
              <a:cs typeface="Times New Roman" pitchFamily="18" charset="0"/>
            </a:endParaRPr>
          </a:p>
          <a:p>
            <a:pPr algn="just"/>
            <a:r>
              <a:rPr lang="kk-KZ" b="1" dirty="0">
                <a:solidFill>
                  <a:srgbClr val="000099"/>
                </a:solidFill>
                <a:latin typeface="Times New Roman" pitchFamily="18" charset="0"/>
                <a:cs typeface="Times New Roman" pitchFamily="18" charset="0"/>
              </a:rPr>
              <a:t>– БҰ басшысының қарауына педагогикалық әдепті бұзғаны үшін жауапкершілік туралы ұсыныстар енгізеді;</a:t>
            </a:r>
            <a:endParaRPr lang="ru-RU" b="1" dirty="0">
              <a:solidFill>
                <a:srgbClr val="000099"/>
              </a:solidFill>
              <a:latin typeface="Times New Roman" pitchFamily="18" charset="0"/>
              <a:cs typeface="Times New Roman" pitchFamily="18" charset="0"/>
            </a:endParaRPr>
          </a:p>
          <a:p>
            <a:pPr algn="just"/>
            <a:r>
              <a:rPr lang="kk-KZ" b="1" dirty="0">
                <a:solidFill>
                  <a:srgbClr val="000099"/>
                </a:solidFill>
                <a:latin typeface="Times New Roman" pitchFamily="18" charset="0"/>
                <a:cs typeface="Times New Roman" pitchFamily="18" charset="0"/>
              </a:rPr>
              <a:t>– Кеңестің ұсынымдарын тиісті түрде қарастырмаған білім беру ұйымының лауазымды тұлғаларының жауапкершілігін қарау туралы ұсыныстармен құзыретті мемлекеттік органдарға немесе тиісті лауазымды тұлғаларға жүгінеді;</a:t>
            </a:r>
            <a:endParaRPr lang="ru-RU" b="1" dirty="0">
              <a:solidFill>
                <a:srgbClr val="000099"/>
              </a:solidFill>
              <a:latin typeface="Times New Roman" pitchFamily="18" charset="0"/>
              <a:cs typeface="Times New Roman" pitchFamily="18" charset="0"/>
            </a:endParaRPr>
          </a:p>
          <a:p>
            <a:pPr algn="just"/>
            <a:r>
              <a:rPr lang="kk-KZ" b="1" dirty="0">
                <a:solidFill>
                  <a:srgbClr val="000099"/>
                </a:solidFill>
                <a:latin typeface="Times New Roman" pitchFamily="18" charset="0"/>
                <a:cs typeface="Times New Roman" pitchFamily="18" charset="0"/>
              </a:rPr>
              <a:t>– тараптарды татуластыру бойынша жұмыс </a:t>
            </a:r>
            <a:r>
              <a:rPr lang="kk-KZ" b="1" dirty="0" smtClean="0">
                <a:solidFill>
                  <a:srgbClr val="000099"/>
                </a:solidFill>
                <a:latin typeface="Times New Roman" pitchFamily="18" charset="0"/>
                <a:cs typeface="Times New Roman" pitchFamily="18" charset="0"/>
              </a:rPr>
              <a:t>жүргізеді</a:t>
            </a:r>
            <a:r>
              <a:rPr lang="en-US" b="1" dirty="0">
                <a:solidFill>
                  <a:srgbClr val="000099"/>
                </a:solidFill>
                <a:latin typeface="Times New Roman" pitchFamily="18" charset="0"/>
                <a:cs typeface="Times New Roman" pitchFamily="18" charset="0"/>
              </a:rPr>
              <a:t>.</a:t>
            </a:r>
            <a:endParaRPr lang="ru-RU" dirty="0">
              <a:solidFill>
                <a:srgbClr val="000099"/>
              </a:solidFill>
            </a:endParaRPr>
          </a:p>
        </p:txBody>
      </p:sp>
    </p:spTree>
    <p:extLst>
      <p:ext uri="{BB962C8B-B14F-4D97-AF65-F5344CB8AC3E}">
        <p14:creationId xmlns:p14="http://schemas.microsoft.com/office/powerpoint/2010/main" val="3754414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Назарбек\Downloads\052_Kind_Ste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0" y="0"/>
            <a:ext cx="913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7504" y="116633"/>
            <a:ext cx="8928992" cy="4524315"/>
          </a:xfrm>
          <a:prstGeom prst="rect">
            <a:avLst/>
          </a:prstGeom>
        </p:spPr>
        <p:txBody>
          <a:bodyPr wrap="square">
            <a:spAutoFit/>
          </a:bodyPr>
          <a:lstStyle/>
          <a:p>
            <a:pPr algn="ctr"/>
            <a:r>
              <a:rPr lang="kk-KZ" b="1" dirty="0">
                <a:solidFill>
                  <a:srgbClr val="000099"/>
                </a:solidFill>
                <a:latin typeface="Times New Roman" pitchFamily="18" charset="0"/>
                <a:cs typeface="Times New Roman" pitchFamily="18" charset="0"/>
              </a:rPr>
              <a:t>3-тарау. Кеңес қызметін ұйымдастыру</a:t>
            </a:r>
            <a:endParaRPr lang="ru-RU" dirty="0">
              <a:solidFill>
                <a:srgbClr val="000099"/>
              </a:solidFill>
              <a:latin typeface="Times New Roman" pitchFamily="18" charset="0"/>
              <a:cs typeface="Times New Roman" pitchFamily="18" charset="0"/>
            </a:endParaRPr>
          </a:p>
          <a:p>
            <a:r>
              <a:rPr lang="kk-KZ" dirty="0"/>
              <a:t> </a:t>
            </a:r>
            <a:r>
              <a:rPr lang="kk-KZ" b="1" dirty="0">
                <a:solidFill>
                  <a:srgbClr val="002060"/>
                </a:solidFill>
                <a:latin typeface="Times New Roman" pitchFamily="18" charset="0"/>
                <a:cs typeface="Times New Roman" pitchFamily="18" charset="0"/>
              </a:rPr>
              <a:t>5. Кеңестің өкілеттік мерзімі үш жылды құрайды.</a:t>
            </a:r>
            <a:endParaRPr lang="ru-RU" b="1" dirty="0">
              <a:solidFill>
                <a:srgbClr val="002060"/>
              </a:solidFill>
              <a:latin typeface="Times New Roman" pitchFamily="18" charset="0"/>
              <a:cs typeface="Times New Roman" pitchFamily="18" charset="0"/>
            </a:endParaRPr>
          </a:p>
          <a:p>
            <a:r>
              <a:rPr lang="kk-KZ" b="1" dirty="0">
                <a:solidFill>
                  <a:srgbClr val="002060"/>
                </a:solidFill>
                <a:latin typeface="Times New Roman" pitchFamily="18" charset="0"/>
                <a:cs typeface="Times New Roman" pitchFamily="18" charset="0"/>
              </a:rPr>
              <a:t>6. Кеңес төрағадан, хатшыдан және Кеңестің басқа да мүшелерінен тұрады. Кеңес мүшелерінің саны тақ болуы және 7 адамнан кем болмауы тиіс (Кеңес хатшысын есептемегенде).</a:t>
            </a:r>
            <a:endParaRPr lang="ru-RU" b="1" dirty="0">
              <a:solidFill>
                <a:srgbClr val="002060"/>
              </a:solidFill>
              <a:latin typeface="Times New Roman" pitchFamily="18" charset="0"/>
              <a:cs typeface="Times New Roman" pitchFamily="18" charset="0"/>
            </a:endParaRPr>
          </a:p>
          <a:p>
            <a:r>
              <a:rPr lang="kk-KZ" b="1" dirty="0">
                <a:solidFill>
                  <a:srgbClr val="002060"/>
                </a:solidFill>
                <a:latin typeface="Times New Roman" pitchFamily="18" charset="0"/>
                <a:cs typeface="Times New Roman" pitchFamily="18" charset="0"/>
              </a:rPr>
              <a:t>7. Кеңеске келесі тұлғалар кіреді:</a:t>
            </a:r>
            <a:endParaRPr lang="ru-RU" b="1" dirty="0">
              <a:solidFill>
                <a:srgbClr val="002060"/>
              </a:solidFill>
              <a:latin typeface="Times New Roman" pitchFamily="18" charset="0"/>
              <a:cs typeface="Times New Roman" pitchFamily="18" charset="0"/>
            </a:endParaRPr>
          </a:p>
          <a:p>
            <a:r>
              <a:rPr lang="kk-KZ" b="1" dirty="0">
                <a:solidFill>
                  <a:srgbClr val="002060"/>
                </a:solidFill>
                <a:latin typeface="Times New Roman" pitchFamily="18" charset="0"/>
                <a:cs typeface="Times New Roman" pitchFamily="18" charset="0"/>
              </a:rPr>
              <a:t>– білім басқармаларының (бөлімдерінің) өкілдері, білім беру саласында қызметін жүзеге асыратын кәсіподақтардың және (немесе) үкіметтік емес ұйымдардың және (немесе) қоғамдық бірлестіктердің өкілдері;</a:t>
            </a:r>
            <a:endParaRPr lang="ru-RU" b="1" dirty="0">
              <a:solidFill>
                <a:srgbClr val="002060"/>
              </a:solidFill>
              <a:latin typeface="Times New Roman" pitchFamily="18" charset="0"/>
              <a:cs typeface="Times New Roman" pitchFamily="18" charset="0"/>
            </a:endParaRPr>
          </a:p>
          <a:p>
            <a:r>
              <a:rPr lang="kk-KZ" b="1" dirty="0">
                <a:solidFill>
                  <a:srgbClr val="002060"/>
                </a:solidFill>
                <a:latin typeface="Times New Roman" pitchFamily="18" charset="0"/>
                <a:cs typeface="Times New Roman" pitchFamily="18" charset="0"/>
              </a:rPr>
              <a:t>– кемінде екі </a:t>
            </a:r>
            <a:r>
              <a:rPr lang="kk-KZ" b="1" dirty="0" smtClean="0">
                <a:solidFill>
                  <a:srgbClr val="002060"/>
                </a:solidFill>
                <a:latin typeface="Times New Roman" pitchFamily="18" charset="0"/>
                <a:cs typeface="Times New Roman" pitchFamily="18" charset="0"/>
              </a:rPr>
              <a:t>педагог;</a:t>
            </a:r>
            <a:endParaRPr lang="ru-RU" b="1" dirty="0">
              <a:solidFill>
                <a:srgbClr val="002060"/>
              </a:solidFill>
              <a:latin typeface="Times New Roman" pitchFamily="18" charset="0"/>
              <a:cs typeface="Times New Roman" pitchFamily="18" charset="0"/>
            </a:endParaRPr>
          </a:p>
          <a:p>
            <a:r>
              <a:rPr lang="kk-KZ" b="1" dirty="0">
                <a:solidFill>
                  <a:srgbClr val="002060"/>
                </a:solidFill>
                <a:latin typeface="Times New Roman" pitchFamily="18" charset="0"/>
                <a:cs typeface="Times New Roman" pitchFamily="18" charset="0"/>
              </a:rPr>
              <a:t>– құрметті демалысқа шыққан педагогтер.</a:t>
            </a:r>
            <a:endParaRPr lang="ru-RU" b="1" dirty="0">
              <a:solidFill>
                <a:srgbClr val="002060"/>
              </a:solidFill>
              <a:latin typeface="Times New Roman" pitchFamily="18" charset="0"/>
              <a:cs typeface="Times New Roman" pitchFamily="18" charset="0"/>
            </a:endParaRPr>
          </a:p>
          <a:p>
            <a:r>
              <a:rPr lang="kk-KZ" b="1" dirty="0">
                <a:solidFill>
                  <a:srgbClr val="002060"/>
                </a:solidFill>
                <a:latin typeface="Times New Roman" pitchFamily="18" charset="0"/>
                <a:cs typeface="Times New Roman" pitchFamily="18" charset="0"/>
              </a:rPr>
              <a:t>БҰ басшысы, бҰ басқарушылық, әкімшілік, қосалқы персоналының қызметкерлері, осы БҰ білім алушылары мен тәрбиеленушілерінің ата-аналары Кеңес құрамына оның мүшелері ретінде енгізілмейді. Бұл ретте Кеңес хатшысы ретінде БҰ басқарушылық, әкімшілік, қосалқы персоналының қызметкерлеріне жол беріледі.</a:t>
            </a:r>
            <a:endParaRPr lang="ru-RU" b="1" dirty="0">
              <a:solidFill>
                <a:srgbClr val="002060"/>
              </a:solidFill>
              <a:latin typeface="Times New Roman" pitchFamily="18" charset="0"/>
              <a:cs typeface="Times New Roman" pitchFamily="18" charset="0"/>
            </a:endParaRPr>
          </a:p>
        </p:txBody>
      </p:sp>
      <p:pic>
        <p:nvPicPr>
          <p:cNvPr id="9219" name="Picture 3" descr="C:\Users\Назарбек\Downloads\formation-marseille-sseren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365104"/>
            <a:ext cx="5200578" cy="231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85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TotalTime>
  <Words>1443</Words>
  <Application>Microsoft Office PowerPoint</Application>
  <PresentationFormat>Экран (4:3)</PresentationFormat>
  <Paragraphs>139</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Зинеш апай</dc:creator>
  <cp:lastModifiedBy>1</cp:lastModifiedBy>
  <cp:revision>94</cp:revision>
  <dcterms:created xsi:type="dcterms:W3CDTF">2021-04-21T07:54:56Z</dcterms:created>
  <dcterms:modified xsi:type="dcterms:W3CDTF">2023-06-19T11:03:49Z</dcterms:modified>
</cp:coreProperties>
</file>